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8" r:id="rId6"/>
    <p:sldId id="257" r:id="rId7"/>
    <p:sldId id="259" r:id="rId8"/>
    <p:sldId id="262" r:id="rId9"/>
    <p:sldId id="264" r:id="rId10"/>
    <p:sldId id="260" r:id="rId11"/>
    <p:sldId id="261" r:id="rId12"/>
    <p:sldId id="26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10.png>
</file>

<file path=ppt/media/image11.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F3C72-1C19-E296-B028-5F9EAC8687F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0013B2-F36C-BD4E-31EE-95A5C93063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0EEF72-D475-65F2-A7DE-997BFC1CE04D}"/>
              </a:ext>
            </a:extLst>
          </p:cNvPr>
          <p:cNvSpPr>
            <a:spLocks noGrp="1"/>
          </p:cNvSpPr>
          <p:nvPr>
            <p:ph type="dt" sz="half" idx="10"/>
          </p:nvPr>
        </p:nvSpPr>
        <p:spPr/>
        <p:txBody>
          <a:bodyPr/>
          <a:lstStyle/>
          <a:p>
            <a:fld id="{581A8211-79D7-4299-8729-F32FB959C282}" type="datetimeFigureOut">
              <a:rPr lang="en-US" smtClean="0"/>
              <a:t>7/6/2025</a:t>
            </a:fld>
            <a:endParaRPr lang="en-US"/>
          </a:p>
        </p:txBody>
      </p:sp>
      <p:sp>
        <p:nvSpPr>
          <p:cNvPr id="5" name="Footer Placeholder 4">
            <a:extLst>
              <a:ext uri="{FF2B5EF4-FFF2-40B4-BE49-F238E27FC236}">
                <a16:creationId xmlns:a16="http://schemas.microsoft.com/office/drawing/2014/main" id="{AA8C42E7-5C5A-55CB-FFBD-4429FFD3D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B020AE-D882-A213-46F3-503A89187CAD}"/>
              </a:ext>
            </a:extLst>
          </p:cNvPr>
          <p:cNvSpPr>
            <a:spLocks noGrp="1"/>
          </p:cNvSpPr>
          <p:nvPr>
            <p:ph type="sldNum" sz="quarter" idx="12"/>
          </p:nvPr>
        </p:nvSpPr>
        <p:spPr/>
        <p:txBody>
          <a:bodyPr/>
          <a:lstStyle/>
          <a:p>
            <a:fld id="{FD00FB3C-4336-4BB9-BD26-E88F0EA9383B}" type="slidenum">
              <a:rPr lang="en-US" smtClean="0"/>
              <a:t>‹#›</a:t>
            </a:fld>
            <a:endParaRPr lang="en-US"/>
          </a:p>
        </p:txBody>
      </p:sp>
    </p:spTree>
    <p:extLst>
      <p:ext uri="{BB962C8B-B14F-4D97-AF65-F5344CB8AC3E}">
        <p14:creationId xmlns:p14="http://schemas.microsoft.com/office/powerpoint/2010/main" val="2474689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B187A-A9F2-A37C-33EA-2B0DC59195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1D193F-FF4E-F671-DC81-8012936B5F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5D624E-3C46-D9D9-7B09-71DE81F17A5C}"/>
              </a:ext>
            </a:extLst>
          </p:cNvPr>
          <p:cNvSpPr>
            <a:spLocks noGrp="1"/>
          </p:cNvSpPr>
          <p:nvPr>
            <p:ph type="dt" sz="half" idx="10"/>
          </p:nvPr>
        </p:nvSpPr>
        <p:spPr/>
        <p:txBody>
          <a:bodyPr/>
          <a:lstStyle/>
          <a:p>
            <a:fld id="{581A8211-79D7-4299-8729-F32FB959C282}" type="datetimeFigureOut">
              <a:rPr lang="en-US" smtClean="0"/>
              <a:t>7/6/2025</a:t>
            </a:fld>
            <a:endParaRPr lang="en-US"/>
          </a:p>
        </p:txBody>
      </p:sp>
      <p:sp>
        <p:nvSpPr>
          <p:cNvPr id="5" name="Footer Placeholder 4">
            <a:extLst>
              <a:ext uri="{FF2B5EF4-FFF2-40B4-BE49-F238E27FC236}">
                <a16:creationId xmlns:a16="http://schemas.microsoft.com/office/drawing/2014/main" id="{F43EA8E4-2350-2CAB-5B07-6EB750CA41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9C7604-C401-FE6C-105D-8ECA18A71B0B}"/>
              </a:ext>
            </a:extLst>
          </p:cNvPr>
          <p:cNvSpPr>
            <a:spLocks noGrp="1"/>
          </p:cNvSpPr>
          <p:nvPr>
            <p:ph type="sldNum" sz="quarter" idx="12"/>
          </p:nvPr>
        </p:nvSpPr>
        <p:spPr/>
        <p:txBody>
          <a:bodyPr/>
          <a:lstStyle/>
          <a:p>
            <a:fld id="{FD00FB3C-4336-4BB9-BD26-E88F0EA9383B}" type="slidenum">
              <a:rPr lang="en-US" smtClean="0"/>
              <a:t>‹#›</a:t>
            </a:fld>
            <a:endParaRPr lang="en-US"/>
          </a:p>
        </p:txBody>
      </p:sp>
    </p:spTree>
    <p:extLst>
      <p:ext uri="{BB962C8B-B14F-4D97-AF65-F5344CB8AC3E}">
        <p14:creationId xmlns:p14="http://schemas.microsoft.com/office/powerpoint/2010/main" val="3092782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1AC2F6-ADDD-FBB9-9524-70F1BE4BDEA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23183A3-7CFA-108A-6BA7-DBAE437200B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AE3735-A917-43C9-EFD5-0A36A3C87B30}"/>
              </a:ext>
            </a:extLst>
          </p:cNvPr>
          <p:cNvSpPr>
            <a:spLocks noGrp="1"/>
          </p:cNvSpPr>
          <p:nvPr>
            <p:ph type="dt" sz="half" idx="10"/>
          </p:nvPr>
        </p:nvSpPr>
        <p:spPr/>
        <p:txBody>
          <a:bodyPr/>
          <a:lstStyle/>
          <a:p>
            <a:fld id="{581A8211-79D7-4299-8729-F32FB959C282}" type="datetimeFigureOut">
              <a:rPr lang="en-US" smtClean="0"/>
              <a:t>7/6/2025</a:t>
            </a:fld>
            <a:endParaRPr lang="en-US"/>
          </a:p>
        </p:txBody>
      </p:sp>
      <p:sp>
        <p:nvSpPr>
          <p:cNvPr id="5" name="Footer Placeholder 4">
            <a:extLst>
              <a:ext uri="{FF2B5EF4-FFF2-40B4-BE49-F238E27FC236}">
                <a16:creationId xmlns:a16="http://schemas.microsoft.com/office/drawing/2014/main" id="{657D79D0-E7FA-15D3-D7E0-831FB96481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45F088-EE73-3CE0-D78E-86557D8811CD}"/>
              </a:ext>
            </a:extLst>
          </p:cNvPr>
          <p:cNvSpPr>
            <a:spLocks noGrp="1"/>
          </p:cNvSpPr>
          <p:nvPr>
            <p:ph type="sldNum" sz="quarter" idx="12"/>
          </p:nvPr>
        </p:nvSpPr>
        <p:spPr/>
        <p:txBody>
          <a:bodyPr/>
          <a:lstStyle/>
          <a:p>
            <a:fld id="{FD00FB3C-4336-4BB9-BD26-E88F0EA9383B}" type="slidenum">
              <a:rPr lang="en-US" smtClean="0"/>
              <a:t>‹#›</a:t>
            </a:fld>
            <a:endParaRPr lang="en-US"/>
          </a:p>
        </p:txBody>
      </p:sp>
    </p:spTree>
    <p:extLst>
      <p:ext uri="{BB962C8B-B14F-4D97-AF65-F5344CB8AC3E}">
        <p14:creationId xmlns:p14="http://schemas.microsoft.com/office/powerpoint/2010/main" val="161834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CE2CB-F42A-B538-C0DF-F45CDA9CFD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97AB9D-42B4-677A-78A4-6A0228A4E1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18AD91-E654-61BF-6821-4D694B558258}"/>
              </a:ext>
            </a:extLst>
          </p:cNvPr>
          <p:cNvSpPr>
            <a:spLocks noGrp="1"/>
          </p:cNvSpPr>
          <p:nvPr>
            <p:ph type="dt" sz="half" idx="10"/>
          </p:nvPr>
        </p:nvSpPr>
        <p:spPr/>
        <p:txBody>
          <a:bodyPr/>
          <a:lstStyle/>
          <a:p>
            <a:fld id="{581A8211-79D7-4299-8729-F32FB959C282}" type="datetimeFigureOut">
              <a:rPr lang="en-US" smtClean="0"/>
              <a:t>7/6/2025</a:t>
            </a:fld>
            <a:endParaRPr lang="en-US"/>
          </a:p>
        </p:txBody>
      </p:sp>
      <p:sp>
        <p:nvSpPr>
          <p:cNvPr id="5" name="Footer Placeholder 4">
            <a:extLst>
              <a:ext uri="{FF2B5EF4-FFF2-40B4-BE49-F238E27FC236}">
                <a16:creationId xmlns:a16="http://schemas.microsoft.com/office/drawing/2014/main" id="{298D8B6D-6B9B-B16E-DEF7-C40F9A94C4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B3B9A8-F016-F71B-B42F-9CF3B5DE7B95}"/>
              </a:ext>
            </a:extLst>
          </p:cNvPr>
          <p:cNvSpPr>
            <a:spLocks noGrp="1"/>
          </p:cNvSpPr>
          <p:nvPr>
            <p:ph type="sldNum" sz="quarter" idx="12"/>
          </p:nvPr>
        </p:nvSpPr>
        <p:spPr/>
        <p:txBody>
          <a:bodyPr/>
          <a:lstStyle/>
          <a:p>
            <a:fld id="{FD00FB3C-4336-4BB9-BD26-E88F0EA9383B}" type="slidenum">
              <a:rPr lang="en-US" smtClean="0"/>
              <a:t>‹#›</a:t>
            </a:fld>
            <a:endParaRPr lang="en-US"/>
          </a:p>
        </p:txBody>
      </p:sp>
    </p:spTree>
    <p:extLst>
      <p:ext uri="{BB962C8B-B14F-4D97-AF65-F5344CB8AC3E}">
        <p14:creationId xmlns:p14="http://schemas.microsoft.com/office/powerpoint/2010/main" val="20072922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19445-5047-FE6E-4600-F717B5C5D2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86A08E7-D108-3155-0A74-2605615CA59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F6E1A60-A2E8-AF60-2BF1-7DF3D4139070}"/>
              </a:ext>
            </a:extLst>
          </p:cNvPr>
          <p:cNvSpPr>
            <a:spLocks noGrp="1"/>
          </p:cNvSpPr>
          <p:nvPr>
            <p:ph type="dt" sz="half" idx="10"/>
          </p:nvPr>
        </p:nvSpPr>
        <p:spPr/>
        <p:txBody>
          <a:bodyPr/>
          <a:lstStyle/>
          <a:p>
            <a:fld id="{581A8211-79D7-4299-8729-F32FB959C282}" type="datetimeFigureOut">
              <a:rPr lang="en-US" smtClean="0"/>
              <a:t>7/6/2025</a:t>
            </a:fld>
            <a:endParaRPr lang="en-US"/>
          </a:p>
        </p:txBody>
      </p:sp>
      <p:sp>
        <p:nvSpPr>
          <p:cNvPr id="5" name="Footer Placeholder 4">
            <a:extLst>
              <a:ext uri="{FF2B5EF4-FFF2-40B4-BE49-F238E27FC236}">
                <a16:creationId xmlns:a16="http://schemas.microsoft.com/office/drawing/2014/main" id="{94C39DF6-D603-EA72-D646-41D8B50B28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3CEC2A-9D27-C676-30A0-2F5987E8D633}"/>
              </a:ext>
            </a:extLst>
          </p:cNvPr>
          <p:cNvSpPr>
            <a:spLocks noGrp="1"/>
          </p:cNvSpPr>
          <p:nvPr>
            <p:ph type="sldNum" sz="quarter" idx="12"/>
          </p:nvPr>
        </p:nvSpPr>
        <p:spPr/>
        <p:txBody>
          <a:bodyPr/>
          <a:lstStyle/>
          <a:p>
            <a:fld id="{FD00FB3C-4336-4BB9-BD26-E88F0EA9383B}" type="slidenum">
              <a:rPr lang="en-US" smtClean="0"/>
              <a:t>‹#›</a:t>
            </a:fld>
            <a:endParaRPr lang="en-US"/>
          </a:p>
        </p:txBody>
      </p:sp>
    </p:spTree>
    <p:extLst>
      <p:ext uri="{BB962C8B-B14F-4D97-AF65-F5344CB8AC3E}">
        <p14:creationId xmlns:p14="http://schemas.microsoft.com/office/powerpoint/2010/main" val="39481831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0AD80-D440-9E4F-0999-07D82F2B3D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AD7381-4E9F-5564-0670-0F7BC0A41F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2DD5850-483B-6770-383F-6DC23638F3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6F64F9-7B10-5A9C-9433-EF472083A66B}"/>
              </a:ext>
            </a:extLst>
          </p:cNvPr>
          <p:cNvSpPr>
            <a:spLocks noGrp="1"/>
          </p:cNvSpPr>
          <p:nvPr>
            <p:ph type="dt" sz="half" idx="10"/>
          </p:nvPr>
        </p:nvSpPr>
        <p:spPr/>
        <p:txBody>
          <a:bodyPr/>
          <a:lstStyle/>
          <a:p>
            <a:fld id="{581A8211-79D7-4299-8729-F32FB959C282}" type="datetimeFigureOut">
              <a:rPr lang="en-US" smtClean="0"/>
              <a:t>7/6/2025</a:t>
            </a:fld>
            <a:endParaRPr lang="en-US"/>
          </a:p>
        </p:txBody>
      </p:sp>
      <p:sp>
        <p:nvSpPr>
          <p:cNvPr id="6" name="Footer Placeholder 5">
            <a:extLst>
              <a:ext uri="{FF2B5EF4-FFF2-40B4-BE49-F238E27FC236}">
                <a16:creationId xmlns:a16="http://schemas.microsoft.com/office/drawing/2014/main" id="{CC681B5E-ECBD-1BF8-3C17-13790E71A8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48B9D3-D1ED-138C-3966-186112441EDD}"/>
              </a:ext>
            </a:extLst>
          </p:cNvPr>
          <p:cNvSpPr>
            <a:spLocks noGrp="1"/>
          </p:cNvSpPr>
          <p:nvPr>
            <p:ph type="sldNum" sz="quarter" idx="12"/>
          </p:nvPr>
        </p:nvSpPr>
        <p:spPr/>
        <p:txBody>
          <a:bodyPr/>
          <a:lstStyle/>
          <a:p>
            <a:fld id="{FD00FB3C-4336-4BB9-BD26-E88F0EA9383B}" type="slidenum">
              <a:rPr lang="en-US" smtClean="0"/>
              <a:t>‹#›</a:t>
            </a:fld>
            <a:endParaRPr lang="en-US"/>
          </a:p>
        </p:txBody>
      </p:sp>
    </p:spTree>
    <p:extLst>
      <p:ext uri="{BB962C8B-B14F-4D97-AF65-F5344CB8AC3E}">
        <p14:creationId xmlns:p14="http://schemas.microsoft.com/office/powerpoint/2010/main" val="2009644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5A5F6-1816-475D-48AA-685C24B1FA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240FD77-7EF7-D815-494C-4A8BC4C884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906FF-BBA5-FFE8-A553-AAEEE151A75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CEFBF1-7755-884C-C191-280C56F63E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FE92E2-9C33-EC1A-3C34-889851D5D3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058842E-9A21-8E95-0E88-82CC25D9E98F}"/>
              </a:ext>
            </a:extLst>
          </p:cNvPr>
          <p:cNvSpPr>
            <a:spLocks noGrp="1"/>
          </p:cNvSpPr>
          <p:nvPr>
            <p:ph type="dt" sz="half" idx="10"/>
          </p:nvPr>
        </p:nvSpPr>
        <p:spPr/>
        <p:txBody>
          <a:bodyPr/>
          <a:lstStyle/>
          <a:p>
            <a:fld id="{581A8211-79D7-4299-8729-F32FB959C282}" type="datetimeFigureOut">
              <a:rPr lang="en-US" smtClean="0"/>
              <a:t>7/6/2025</a:t>
            </a:fld>
            <a:endParaRPr lang="en-US"/>
          </a:p>
        </p:txBody>
      </p:sp>
      <p:sp>
        <p:nvSpPr>
          <p:cNvPr id="8" name="Footer Placeholder 7">
            <a:extLst>
              <a:ext uri="{FF2B5EF4-FFF2-40B4-BE49-F238E27FC236}">
                <a16:creationId xmlns:a16="http://schemas.microsoft.com/office/drawing/2014/main" id="{D5A2D245-6839-E3BA-B0C0-69E0E889AB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C1DFE3-77BC-6C75-1C06-F6A4D0B39982}"/>
              </a:ext>
            </a:extLst>
          </p:cNvPr>
          <p:cNvSpPr>
            <a:spLocks noGrp="1"/>
          </p:cNvSpPr>
          <p:nvPr>
            <p:ph type="sldNum" sz="quarter" idx="12"/>
          </p:nvPr>
        </p:nvSpPr>
        <p:spPr/>
        <p:txBody>
          <a:bodyPr/>
          <a:lstStyle/>
          <a:p>
            <a:fld id="{FD00FB3C-4336-4BB9-BD26-E88F0EA9383B}" type="slidenum">
              <a:rPr lang="en-US" smtClean="0"/>
              <a:t>‹#›</a:t>
            </a:fld>
            <a:endParaRPr lang="en-US"/>
          </a:p>
        </p:txBody>
      </p:sp>
    </p:spTree>
    <p:extLst>
      <p:ext uri="{BB962C8B-B14F-4D97-AF65-F5344CB8AC3E}">
        <p14:creationId xmlns:p14="http://schemas.microsoft.com/office/powerpoint/2010/main" val="608406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EE700-7A1C-84BF-633B-52FA3690B23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D650C84-E93D-F40A-2919-B3BBB670E0BA}"/>
              </a:ext>
            </a:extLst>
          </p:cNvPr>
          <p:cNvSpPr>
            <a:spLocks noGrp="1"/>
          </p:cNvSpPr>
          <p:nvPr>
            <p:ph type="dt" sz="half" idx="10"/>
          </p:nvPr>
        </p:nvSpPr>
        <p:spPr/>
        <p:txBody>
          <a:bodyPr/>
          <a:lstStyle/>
          <a:p>
            <a:fld id="{581A8211-79D7-4299-8729-F32FB959C282}" type="datetimeFigureOut">
              <a:rPr lang="en-US" smtClean="0"/>
              <a:t>7/6/2025</a:t>
            </a:fld>
            <a:endParaRPr lang="en-US"/>
          </a:p>
        </p:txBody>
      </p:sp>
      <p:sp>
        <p:nvSpPr>
          <p:cNvPr id="4" name="Footer Placeholder 3">
            <a:extLst>
              <a:ext uri="{FF2B5EF4-FFF2-40B4-BE49-F238E27FC236}">
                <a16:creationId xmlns:a16="http://schemas.microsoft.com/office/drawing/2014/main" id="{EC898591-6DB1-BB6C-381C-2E574F36E35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133449-D289-FB5C-2115-EE7C7E4B89C2}"/>
              </a:ext>
            </a:extLst>
          </p:cNvPr>
          <p:cNvSpPr>
            <a:spLocks noGrp="1"/>
          </p:cNvSpPr>
          <p:nvPr>
            <p:ph type="sldNum" sz="quarter" idx="12"/>
          </p:nvPr>
        </p:nvSpPr>
        <p:spPr/>
        <p:txBody>
          <a:bodyPr/>
          <a:lstStyle/>
          <a:p>
            <a:fld id="{FD00FB3C-4336-4BB9-BD26-E88F0EA9383B}" type="slidenum">
              <a:rPr lang="en-US" smtClean="0"/>
              <a:t>‹#›</a:t>
            </a:fld>
            <a:endParaRPr lang="en-US"/>
          </a:p>
        </p:txBody>
      </p:sp>
    </p:spTree>
    <p:extLst>
      <p:ext uri="{BB962C8B-B14F-4D97-AF65-F5344CB8AC3E}">
        <p14:creationId xmlns:p14="http://schemas.microsoft.com/office/powerpoint/2010/main" val="67836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B64BD8-3888-EB02-D301-666BAD1DFE16}"/>
              </a:ext>
            </a:extLst>
          </p:cNvPr>
          <p:cNvSpPr>
            <a:spLocks noGrp="1"/>
          </p:cNvSpPr>
          <p:nvPr>
            <p:ph type="dt" sz="half" idx="10"/>
          </p:nvPr>
        </p:nvSpPr>
        <p:spPr/>
        <p:txBody>
          <a:bodyPr/>
          <a:lstStyle/>
          <a:p>
            <a:fld id="{581A8211-79D7-4299-8729-F32FB959C282}" type="datetimeFigureOut">
              <a:rPr lang="en-US" smtClean="0"/>
              <a:t>7/6/2025</a:t>
            </a:fld>
            <a:endParaRPr lang="en-US"/>
          </a:p>
        </p:txBody>
      </p:sp>
      <p:sp>
        <p:nvSpPr>
          <p:cNvPr id="3" name="Footer Placeholder 2">
            <a:extLst>
              <a:ext uri="{FF2B5EF4-FFF2-40B4-BE49-F238E27FC236}">
                <a16:creationId xmlns:a16="http://schemas.microsoft.com/office/drawing/2014/main" id="{38DC7A76-AF9F-8F46-6B44-6E5C29F351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7AB07-D8E9-638E-C633-449C0F16E6CB}"/>
              </a:ext>
            </a:extLst>
          </p:cNvPr>
          <p:cNvSpPr>
            <a:spLocks noGrp="1"/>
          </p:cNvSpPr>
          <p:nvPr>
            <p:ph type="sldNum" sz="quarter" idx="12"/>
          </p:nvPr>
        </p:nvSpPr>
        <p:spPr/>
        <p:txBody>
          <a:bodyPr/>
          <a:lstStyle/>
          <a:p>
            <a:fld id="{FD00FB3C-4336-4BB9-BD26-E88F0EA9383B}" type="slidenum">
              <a:rPr lang="en-US" smtClean="0"/>
              <a:t>‹#›</a:t>
            </a:fld>
            <a:endParaRPr lang="en-US"/>
          </a:p>
        </p:txBody>
      </p:sp>
    </p:spTree>
    <p:extLst>
      <p:ext uri="{BB962C8B-B14F-4D97-AF65-F5344CB8AC3E}">
        <p14:creationId xmlns:p14="http://schemas.microsoft.com/office/powerpoint/2010/main" val="156308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007DD-38C0-BDAC-A610-947147D0CC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4D9058-9BDF-BC15-8A3C-02EA820666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D06C79A-0181-F138-2C57-333BF26B25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80F0D5-E84A-F027-A313-77E9C711616B}"/>
              </a:ext>
            </a:extLst>
          </p:cNvPr>
          <p:cNvSpPr>
            <a:spLocks noGrp="1"/>
          </p:cNvSpPr>
          <p:nvPr>
            <p:ph type="dt" sz="half" idx="10"/>
          </p:nvPr>
        </p:nvSpPr>
        <p:spPr/>
        <p:txBody>
          <a:bodyPr/>
          <a:lstStyle/>
          <a:p>
            <a:fld id="{581A8211-79D7-4299-8729-F32FB959C282}" type="datetimeFigureOut">
              <a:rPr lang="en-US" smtClean="0"/>
              <a:t>7/6/2025</a:t>
            </a:fld>
            <a:endParaRPr lang="en-US"/>
          </a:p>
        </p:txBody>
      </p:sp>
      <p:sp>
        <p:nvSpPr>
          <p:cNvPr id="6" name="Footer Placeholder 5">
            <a:extLst>
              <a:ext uri="{FF2B5EF4-FFF2-40B4-BE49-F238E27FC236}">
                <a16:creationId xmlns:a16="http://schemas.microsoft.com/office/drawing/2014/main" id="{A52C38E2-741E-F3C4-1EA3-4D351762C2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B1096F-1CAC-5C0B-D1FF-235A4523B883}"/>
              </a:ext>
            </a:extLst>
          </p:cNvPr>
          <p:cNvSpPr>
            <a:spLocks noGrp="1"/>
          </p:cNvSpPr>
          <p:nvPr>
            <p:ph type="sldNum" sz="quarter" idx="12"/>
          </p:nvPr>
        </p:nvSpPr>
        <p:spPr/>
        <p:txBody>
          <a:bodyPr/>
          <a:lstStyle/>
          <a:p>
            <a:fld id="{FD00FB3C-4336-4BB9-BD26-E88F0EA9383B}" type="slidenum">
              <a:rPr lang="en-US" smtClean="0"/>
              <a:t>‹#›</a:t>
            </a:fld>
            <a:endParaRPr lang="en-US"/>
          </a:p>
        </p:txBody>
      </p:sp>
    </p:spTree>
    <p:extLst>
      <p:ext uri="{BB962C8B-B14F-4D97-AF65-F5344CB8AC3E}">
        <p14:creationId xmlns:p14="http://schemas.microsoft.com/office/powerpoint/2010/main" val="25944859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667AF-0A17-6320-9E10-8D9A664765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9AD4D7A-DD48-02EC-D22C-5D62E07336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31F94C7-2895-48C0-863B-0684428DBE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C2320F-FAE6-2823-0759-7CA7C85B6051}"/>
              </a:ext>
            </a:extLst>
          </p:cNvPr>
          <p:cNvSpPr>
            <a:spLocks noGrp="1"/>
          </p:cNvSpPr>
          <p:nvPr>
            <p:ph type="dt" sz="half" idx="10"/>
          </p:nvPr>
        </p:nvSpPr>
        <p:spPr/>
        <p:txBody>
          <a:bodyPr/>
          <a:lstStyle/>
          <a:p>
            <a:fld id="{581A8211-79D7-4299-8729-F32FB959C282}" type="datetimeFigureOut">
              <a:rPr lang="en-US" smtClean="0"/>
              <a:t>7/6/2025</a:t>
            </a:fld>
            <a:endParaRPr lang="en-US"/>
          </a:p>
        </p:txBody>
      </p:sp>
      <p:sp>
        <p:nvSpPr>
          <p:cNvPr id="6" name="Footer Placeholder 5">
            <a:extLst>
              <a:ext uri="{FF2B5EF4-FFF2-40B4-BE49-F238E27FC236}">
                <a16:creationId xmlns:a16="http://schemas.microsoft.com/office/drawing/2014/main" id="{14253FE7-144F-7748-57F9-938D465B8C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1CCE34-F414-4FA5-163D-0C05E59B97B3}"/>
              </a:ext>
            </a:extLst>
          </p:cNvPr>
          <p:cNvSpPr>
            <a:spLocks noGrp="1"/>
          </p:cNvSpPr>
          <p:nvPr>
            <p:ph type="sldNum" sz="quarter" idx="12"/>
          </p:nvPr>
        </p:nvSpPr>
        <p:spPr/>
        <p:txBody>
          <a:bodyPr/>
          <a:lstStyle/>
          <a:p>
            <a:fld id="{FD00FB3C-4336-4BB9-BD26-E88F0EA9383B}" type="slidenum">
              <a:rPr lang="en-US" smtClean="0"/>
              <a:t>‹#›</a:t>
            </a:fld>
            <a:endParaRPr lang="en-US"/>
          </a:p>
        </p:txBody>
      </p:sp>
    </p:spTree>
    <p:extLst>
      <p:ext uri="{BB962C8B-B14F-4D97-AF65-F5344CB8AC3E}">
        <p14:creationId xmlns:p14="http://schemas.microsoft.com/office/powerpoint/2010/main" val="30215833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4CE7C6-1B18-C100-02B0-1F2ABFAB83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EC7001-87AD-A630-AA34-9CF14F5936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A1FF24-EB0C-A900-3567-475D677D1B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81A8211-79D7-4299-8729-F32FB959C282}" type="datetimeFigureOut">
              <a:rPr lang="en-US" smtClean="0"/>
              <a:t>7/6/2025</a:t>
            </a:fld>
            <a:endParaRPr lang="en-US"/>
          </a:p>
        </p:txBody>
      </p:sp>
      <p:sp>
        <p:nvSpPr>
          <p:cNvPr id="5" name="Footer Placeholder 4">
            <a:extLst>
              <a:ext uri="{FF2B5EF4-FFF2-40B4-BE49-F238E27FC236}">
                <a16:creationId xmlns:a16="http://schemas.microsoft.com/office/drawing/2014/main" id="{DF06C029-837D-F6E6-7AF5-5A180D3509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AF86B71-1F4B-8A9A-95A9-72B2438392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D00FB3C-4336-4BB9-BD26-E88F0EA9383B}" type="slidenum">
              <a:rPr lang="en-US" smtClean="0"/>
              <a:t>‹#›</a:t>
            </a:fld>
            <a:endParaRPr lang="en-US"/>
          </a:p>
        </p:txBody>
      </p:sp>
    </p:spTree>
    <p:extLst>
      <p:ext uri="{BB962C8B-B14F-4D97-AF65-F5344CB8AC3E}">
        <p14:creationId xmlns:p14="http://schemas.microsoft.com/office/powerpoint/2010/main" val="965015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242D9-EBAB-37B5-271B-18995B450960}"/>
              </a:ext>
            </a:extLst>
          </p:cNvPr>
          <p:cNvSpPr>
            <a:spLocks noGrp="1"/>
          </p:cNvSpPr>
          <p:nvPr>
            <p:ph type="ctrTitle"/>
          </p:nvPr>
        </p:nvSpPr>
        <p:spPr>
          <a:xfrm>
            <a:off x="2151647" y="513080"/>
            <a:ext cx="7888705" cy="2489200"/>
          </a:xfrm>
        </p:spPr>
        <p:txBody>
          <a:bodyPr>
            <a:normAutofit fontScale="90000"/>
          </a:bodyPr>
          <a:lstStyle/>
          <a:p>
            <a:pPr>
              <a:lnSpc>
                <a:spcPct val="200000"/>
              </a:lnSpc>
            </a:pPr>
            <a:r>
              <a:rPr lang="en-US" sz="4500" b="1" dirty="0">
                <a:latin typeface="Georgia" panose="02040502050405020303" pitchFamily="18" charset="0"/>
              </a:rPr>
              <a:t>How to Train a Cat to Do “Double Paw”</a:t>
            </a:r>
          </a:p>
        </p:txBody>
      </p:sp>
      <p:sp>
        <p:nvSpPr>
          <p:cNvPr id="3" name="Subtitle 2">
            <a:extLst>
              <a:ext uri="{FF2B5EF4-FFF2-40B4-BE49-F238E27FC236}">
                <a16:creationId xmlns:a16="http://schemas.microsoft.com/office/drawing/2014/main" id="{B5221A56-B265-AABF-76AB-7C60328BBC56}"/>
              </a:ext>
            </a:extLst>
          </p:cNvPr>
          <p:cNvSpPr>
            <a:spLocks noGrp="1"/>
          </p:cNvSpPr>
          <p:nvPr>
            <p:ph type="subTitle" idx="1"/>
          </p:nvPr>
        </p:nvSpPr>
        <p:spPr>
          <a:xfrm>
            <a:off x="1524000" y="3630328"/>
            <a:ext cx="9144000" cy="3060032"/>
          </a:xfrm>
        </p:spPr>
        <p:txBody>
          <a:bodyPr>
            <a:noAutofit/>
          </a:bodyPr>
          <a:lstStyle/>
          <a:p>
            <a:pPr>
              <a:lnSpc>
                <a:spcPct val="210000"/>
              </a:lnSpc>
            </a:pPr>
            <a:r>
              <a:rPr lang="en-US" sz="1800" dirty="0">
                <a:latin typeface="Georgia" panose="02040502050405020303" pitchFamily="18" charset="0"/>
              </a:rPr>
              <a:t>Starlan Davis</a:t>
            </a:r>
          </a:p>
          <a:p>
            <a:pPr>
              <a:lnSpc>
                <a:spcPct val="210000"/>
              </a:lnSpc>
            </a:pPr>
            <a:r>
              <a:rPr lang="en-US" sz="1800" dirty="0">
                <a:latin typeface="Georgia" panose="02040502050405020303" pitchFamily="18" charset="0"/>
              </a:rPr>
              <a:t>Technical Writing</a:t>
            </a:r>
          </a:p>
          <a:p>
            <a:pPr>
              <a:lnSpc>
                <a:spcPct val="210000"/>
              </a:lnSpc>
            </a:pPr>
            <a:r>
              <a:rPr lang="en-US" sz="1800" dirty="0">
                <a:latin typeface="Georgia" panose="02040502050405020303" pitchFamily="18" charset="0"/>
              </a:rPr>
              <a:t>Kennesaw State University</a:t>
            </a:r>
          </a:p>
          <a:p>
            <a:pPr>
              <a:lnSpc>
                <a:spcPct val="210000"/>
              </a:lnSpc>
            </a:pPr>
            <a:r>
              <a:rPr lang="en-US" sz="1800" dirty="0">
                <a:latin typeface="Georgia" panose="02040502050405020303" pitchFamily="18" charset="0"/>
              </a:rPr>
              <a:t>June 27, 2025</a:t>
            </a:r>
          </a:p>
        </p:txBody>
      </p:sp>
    </p:spTree>
    <p:extLst>
      <p:ext uri="{BB962C8B-B14F-4D97-AF65-F5344CB8AC3E}">
        <p14:creationId xmlns:p14="http://schemas.microsoft.com/office/powerpoint/2010/main" val="2954082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61F02A-47ED-3805-8900-99280C7CA7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2FBC54-33C0-5F00-C93B-689EB317D92F}"/>
              </a:ext>
            </a:extLst>
          </p:cNvPr>
          <p:cNvSpPr>
            <a:spLocks noGrp="1"/>
          </p:cNvSpPr>
          <p:nvPr>
            <p:ph type="ctrTitle"/>
          </p:nvPr>
        </p:nvSpPr>
        <p:spPr>
          <a:xfrm>
            <a:off x="383807" y="317634"/>
            <a:ext cx="12143473" cy="786063"/>
          </a:xfrm>
        </p:spPr>
        <p:txBody>
          <a:bodyPr>
            <a:normAutofit fontScale="90000"/>
          </a:bodyPr>
          <a:lstStyle/>
          <a:p>
            <a:pPr algn="l">
              <a:lnSpc>
                <a:spcPct val="200000"/>
              </a:lnSpc>
            </a:pPr>
            <a:r>
              <a:rPr lang="en-US" sz="3200" b="1" dirty="0">
                <a:latin typeface="Georgia" panose="02040502050405020303" pitchFamily="18" charset="0"/>
              </a:rPr>
              <a:t>Step 1. Obtain Desirable Treats</a:t>
            </a:r>
          </a:p>
        </p:txBody>
      </p:sp>
      <p:cxnSp>
        <p:nvCxnSpPr>
          <p:cNvPr id="8" name="Straight Connector 7">
            <a:extLst>
              <a:ext uri="{FF2B5EF4-FFF2-40B4-BE49-F238E27FC236}">
                <a16:creationId xmlns:a16="http://schemas.microsoft.com/office/drawing/2014/main" id="{020BED51-1546-27D0-3B01-957F8817C2E8}"/>
              </a:ext>
            </a:extLst>
          </p:cNvPr>
          <p:cNvCxnSpPr>
            <a:cxnSpLocks/>
          </p:cNvCxnSpPr>
          <p:nvPr/>
        </p:nvCxnSpPr>
        <p:spPr>
          <a:xfrm>
            <a:off x="7112391" y="1614823"/>
            <a:ext cx="0" cy="4664674"/>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D4F000BC-520B-7A4C-94E8-51F8CC33A8C5}"/>
              </a:ext>
            </a:extLst>
          </p:cNvPr>
          <p:cNvSpPr txBox="1"/>
          <p:nvPr/>
        </p:nvSpPr>
        <p:spPr>
          <a:xfrm>
            <a:off x="502921" y="1875692"/>
            <a:ext cx="6162822" cy="4127605"/>
          </a:xfrm>
          <a:prstGeom prst="rect">
            <a:avLst/>
          </a:prstGeom>
          <a:noFill/>
        </p:spPr>
        <p:txBody>
          <a:bodyPr wrap="square" rtlCol="0">
            <a:spAutoFit/>
          </a:bodyPr>
          <a:lstStyle/>
          <a:p>
            <a:pPr>
              <a:lnSpc>
                <a:spcPct val="250000"/>
              </a:lnSpc>
            </a:pPr>
            <a:r>
              <a:rPr lang="en-US" dirty="0">
                <a:latin typeface="Georgia" panose="02040502050405020303" pitchFamily="18" charset="0"/>
              </a:rPr>
              <a:t>The most important part of training a cat is to have a reward available. For most cats, treats are the most effective reward, though some may have a favorite toy that you can use. But if you are using treats, ensure that your cat enjoys them as each cat has unique tastebuds and, therefore, unique preferences.</a:t>
            </a:r>
          </a:p>
        </p:txBody>
      </p:sp>
      <p:pic>
        <p:nvPicPr>
          <p:cNvPr id="4" name="Picture 3" descr="A hand holding a package of cat supplement&#10;&#10;AI-generated content may be incorrect.">
            <a:extLst>
              <a:ext uri="{FF2B5EF4-FFF2-40B4-BE49-F238E27FC236}">
                <a16:creationId xmlns:a16="http://schemas.microsoft.com/office/drawing/2014/main" id="{2C8BB6EC-61C9-3DEF-137A-CC68E094AC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15697" y="1740224"/>
            <a:ext cx="3416236" cy="4039834"/>
          </a:xfrm>
          <a:prstGeom prst="rect">
            <a:avLst/>
          </a:prstGeom>
        </p:spPr>
      </p:pic>
      <p:sp>
        <p:nvSpPr>
          <p:cNvPr id="5" name="TextBox 4">
            <a:extLst>
              <a:ext uri="{FF2B5EF4-FFF2-40B4-BE49-F238E27FC236}">
                <a16:creationId xmlns:a16="http://schemas.microsoft.com/office/drawing/2014/main" id="{1ADBF156-2176-2EE2-7BCE-12B72BB245D5}"/>
              </a:ext>
            </a:extLst>
          </p:cNvPr>
          <p:cNvSpPr txBox="1"/>
          <p:nvPr/>
        </p:nvSpPr>
        <p:spPr>
          <a:xfrm>
            <a:off x="7915697" y="5780058"/>
            <a:ext cx="4334541" cy="895117"/>
          </a:xfrm>
          <a:prstGeom prst="rect">
            <a:avLst/>
          </a:prstGeom>
          <a:noFill/>
        </p:spPr>
        <p:txBody>
          <a:bodyPr wrap="square">
            <a:spAutoFit/>
          </a:bodyPr>
          <a:lstStyle/>
          <a:p>
            <a:pPr>
              <a:lnSpc>
                <a:spcPct val="150000"/>
              </a:lnSpc>
            </a:pPr>
            <a:r>
              <a:rPr lang="en-US" sz="1200" dirty="0">
                <a:latin typeface="Georgia" panose="02040502050405020303" pitchFamily="18" charset="0"/>
              </a:rPr>
              <a:t>Figure 1</a:t>
            </a:r>
          </a:p>
          <a:p>
            <a:pPr>
              <a:lnSpc>
                <a:spcPct val="150000"/>
              </a:lnSpc>
            </a:pPr>
            <a:r>
              <a:rPr lang="en-US" sz="1200" i="1" dirty="0">
                <a:latin typeface="Georgia" panose="02040502050405020303" pitchFamily="18" charset="0"/>
              </a:rPr>
              <a:t>Image of a bag of cat supplements to be used as training treats/rewards. Created by the author.</a:t>
            </a:r>
            <a:endParaRPr lang="en-US" sz="1200" i="1" dirty="0"/>
          </a:p>
        </p:txBody>
      </p:sp>
    </p:spTree>
    <p:extLst>
      <p:ext uri="{BB962C8B-B14F-4D97-AF65-F5344CB8AC3E}">
        <p14:creationId xmlns:p14="http://schemas.microsoft.com/office/powerpoint/2010/main" val="3647470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9D2E68-1461-663B-20C7-ED3E1A16B7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BED4C3-0D1D-6B77-7CE1-AB4D76061516}"/>
              </a:ext>
            </a:extLst>
          </p:cNvPr>
          <p:cNvSpPr>
            <a:spLocks noGrp="1"/>
          </p:cNvSpPr>
          <p:nvPr>
            <p:ph type="ctrTitle"/>
          </p:nvPr>
        </p:nvSpPr>
        <p:spPr>
          <a:xfrm>
            <a:off x="383807" y="317634"/>
            <a:ext cx="12143473" cy="786063"/>
          </a:xfrm>
        </p:spPr>
        <p:txBody>
          <a:bodyPr>
            <a:normAutofit fontScale="90000"/>
          </a:bodyPr>
          <a:lstStyle/>
          <a:p>
            <a:pPr algn="l">
              <a:lnSpc>
                <a:spcPct val="200000"/>
              </a:lnSpc>
            </a:pPr>
            <a:r>
              <a:rPr lang="en-US" sz="3200" b="1" dirty="0">
                <a:latin typeface="Georgia" panose="02040502050405020303" pitchFamily="18" charset="0"/>
              </a:rPr>
              <a:t>Step 2. Find a Space with Minimal Distractions</a:t>
            </a:r>
          </a:p>
        </p:txBody>
      </p:sp>
      <p:cxnSp>
        <p:nvCxnSpPr>
          <p:cNvPr id="8" name="Straight Connector 7">
            <a:extLst>
              <a:ext uri="{FF2B5EF4-FFF2-40B4-BE49-F238E27FC236}">
                <a16:creationId xmlns:a16="http://schemas.microsoft.com/office/drawing/2014/main" id="{5BA7F42D-9C2E-CD16-E87B-45B47A9D1451}"/>
              </a:ext>
            </a:extLst>
          </p:cNvPr>
          <p:cNvCxnSpPr>
            <a:cxnSpLocks/>
          </p:cNvCxnSpPr>
          <p:nvPr/>
        </p:nvCxnSpPr>
        <p:spPr>
          <a:xfrm>
            <a:off x="7112391" y="1614823"/>
            <a:ext cx="0" cy="4664674"/>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pic>
        <p:nvPicPr>
          <p:cNvPr id="12" name="Picture 11" descr="A wood floor and stairs">
            <a:extLst>
              <a:ext uri="{FF2B5EF4-FFF2-40B4-BE49-F238E27FC236}">
                <a16:creationId xmlns:a16="http://schemas.microsoft.com/office/drawing/2014/main" id="{8A27EED1-9BFC-B46B-680E-E849B2915ED8}"/>
              </a:ext>
              <a:ext uri="{C183D7F6-B498-43B3-948B-1728B52AA6E4}">
                <adec:decorative xmlns:adec="http://schemas.microsoft.com/office/drawing/2017/decorative" val="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9040" y="2346960"/>
            <a:ext cx="4267200" cy="3200400"/>
          </a:xfrm>
          <a:prstGeom prst="rect">
            <a:avLst/>
          </a:prstGeom>
        </p:spPr>
      </p:pic>
      <p:sp>
        <p:nvSpPr>
          <p:cNvPr id="13" name="TextBox 12">
            <a:extLst>
              <a:ext uri="{FF2B5EF4-FFF2-40B4-BE49-F238E27FC236}">
                <a16:creationId xmlns:a16="http://schemas.microsoft.com/office/drawing/2014/main" id="{BDBFC7FE-364D-D22B-590E-FF4628EC4489}"/>
              </a:ext>
            </a:extLst>
          </p:cNvPr>
          <p:cNvSpPr txBox="1"/>
          <p:nvPr/>
        </p:nvSpPr>
        <p:spPr>
          <a:xfrm>
            <a:off x="502921" y="1875692"/>
            <a:ext cx="6162822" cy="3435108"/>
          </a:xfrm>
          <a:prstGeom prst="rect">
            <a:avLst/>
          </a:prstGeom>
          <a:noFill/>
        </p:spPr>
        <p:txBody>
          <a:bodyPr wrap="square" rtlCol="0">
            <a:spAutoFit/>
          </a:bodyPr>
          <a:lstStyle/>
          <a:p>
            <a:pPr>
              <a:lnSpc>
                <a:spcPct val="250000"/>
              </a:lnSpc>
            </a:pPr>
            <a:r>
              <a:rPr lang="en-US" dirty="0">
                <a:latin typeface="Georgia" panose="02040502050405020303" pitchFamily="18" charset="0"/>
              </a:rPr>
              <a:t>At the start of training your cat a new trick or command, it is beneficial to work with them in a space where they are comfortable and there are few distractions. This is to encourage your cat to pay more attention to you and stay focused during the training session.</a:t>
            </a:r>
          </a:p>
        </p:txBody>
      </p:sp>
      <p:sp>
        <p:nvSpPr>
          <p:cNvPr id="3" name="TextBox 2">
            <a:extLst>
              <a:ext uri="{FF2B5EF4-FFF2-40B4-BE49-F238E27FC236}">
                <a16:creationId xmlns:a16="http://schemas.microsoft.com/office/drawing/2014/main" id="{9CAF2B30-FB56-5C8B-1E45-57E3740B4884}"/>
              </a:ext>
            </a:extLst>
          </p:cNvPr>
          <p:cNvSpPr txBox="1"/>
          <p:nvPr/>
        </p:nvSpPr>
        <p:spPr>
          <a:xfrm>
            <a:off x="7559040" y="5547360"/>
            <a:ext cx="4334541" cy="895117"/>
          </a:xfrm>
          <a:prstGeom prst="rect">
            <a:avLst/>
          </a:prstGeom>
          <a:noFill/>
        </p:spPr>
        <p:txBody>
          <a:bodyPr wrap="square">
            <a:spAutoFit/>
          </a:bodyPr>
          <a:lstStyle/>
          <a:p>
            <a:pPr>
              <a:lnSpc>
                <a:spcPct val="150000"/>
              </a:lnSpc>
            </a:pPr>
            <a:r>
              <a:rPr lang="en-US" sz="1200" dirty="0">
                <a:latin typeface="Georgia" panose="02040502050405020303" pitchFamily="18" charset="0"/>
              </a:rPr>
              <a:t>Figure 2</a:t>
            </a:r>
          </a:p>
          <a:p>
            <a:pPr>
              <a:lnSpc>
                <a:spcPct val="150000"/>
              </a:lnSpc>
            </a:pPr>
            <a:r>
              <a:rPr lang="en-US" sz="1200" i="1" dirty="0">
                <a:latin typeface="Georgia" panose="02040502050405020303" pitchFamily="18" charset="0"/>
              </a:rPr>
              <a:t>Image of an empty space to be used as the training location. Created by the author.</a:t>
            </a:r>
            <a:endParaRPr lang="en-US" sz="1200" i="1" dirty="0"/>
          </a:p>
        </p:txBody>
      </p:sp>
    </p:spTree>
    <p:extLst>
      <p:ext uri="{BB962C8B-B14F-4D97-AF65-F5344CB8AC3E}">
        <p14:creationId xmlns:p14="http://schemas.microsoft.com/office/powerpoint/2010/main" val="4032879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C1C247-6E58-971D-051E-87FB6DD185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D183E1-AE6D-2DC1-C39F-6D454D5FF692}"/>
              </a:ext>
            </a:extLst>
          </p:cNvPr>
          <p:cNvSpPr>
            <a:spLocks noGrp="1"/>
          </p:cNvSpPr>
          <p:nvPr>
            <p:ph type="ctrTitle"/>
          </p:nvPr>
        </p:nvSpPr>
        <p:spPr>
          <a:xfrm>
            <a:off x="383807" y="317634"/>
            <a:ext cx="12143473" cy="786063"/>
          </a:xfrm>
        </p:spPr>
        <p:txBody>
          <a:bodyPr>
            <a:normAutofit fontScale="90000"/>
          </a:bodyPr>
          <a:lstStyle/>
          <a:p>
            <a:pPr algn="l">
              <a:lnSpc>
                <a:spcPct val="200000"/>
              </a:lnSpc>
            </a:pPr>
            <a:r>
              <a:rPr lang="en-US" sz="3200" b="1" dirty="0">
                <a:latin typeface="Georgia" panose="02040502050405020303" pitchFamily="18" charset="0"/>
              </a:rPr>
              <a:t>Step 3. Teach “Paw” – Hold Out Your Fist with a Treat in it</a:t>
            </a:r>
          </a:p>
        </p:txBody>
      </p:sp>
      <p:cxnSp>
        <p:nvCxnSpPr>
          <p:cNvPr id="8" name="Straight Connector 7">
            <a:extLst>
              <a:ext uri="{FF2B5EF4-FFF2-40B4-BE49-F238E27FC236}">
                <a16:creationId xmlns:a16="http://schemas.microsoft.com/office/drawing/2014/main" id="{EFF30E98-1520-DBAE-1A48-44673380B120}"/>
              </a:ext>
            </a:extLst>
          </p:cNvPr>
          <p:cNvCxnSpPr>
            <a:cxnSpLocks/>
          </p:cNvCxnSpPr>
          <p:nvPr/>
        </p:nvCxnSpPr>
        <p:spPr>
          <a:xfrm>
            <a:off x="7112391" y="1614823"/>
            <a:ext cx="0" cy="4664674"/>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A5CFFEF1-8B54-0630-E519-448953FF2BC7}"/>
              </a:ext>
            </a:extLst>
          </p:cNvPr>
          <p:cNvSpPr txBox="1"/>
          <p:nvPr/>
        </p:nvSpPr>
        <p:spPr>
          <a:xfrm>
            <a:off x="383807" y="1586132"/>
            <a:ext cx="6550392" cy="4820102"/>
          </a:xfrm>
          <a:prstGeom prst="rect">
            <a:avLst/>
          </a:prstGeom>
          <a:noFill/>
        </p:spPr>
        <p:txBody>
          <a:bodyPr wrap="square" rtlCol="0">
            <a:spAutoFit/>
          </a:bodyPr>
          <a:lstStyle/>
          <a:p>
            <a:pPr>
              <a:lnSpc>
                <a:spcPct val="250000"/>
              </a:lnSpc>
            </a:pPr>
            <a:r>
              <a:rPr lang="en-US" dirty="0">
                <a:latin typeface="Georgia" panose="02040502050405020303" pitchFamily="18" charset="0"/>
              </a:rPr>
              <a:t>Start by holding a treat in your hand, make a loose fist, and hold it out to the cat. Wait until the cat touches your hand with its paw, then open your hand and offer the treat. Patience is key throughout this process. Just wait patiently without nudging or saying commands or phrase. Repeat this step several times until the cat begins to put their paw out as soon as you place your hand in front of them.</a:t>
            </a:r>
          </a:p>
        </p:txBody>
      </p:sp>
      <p:pic>
        <p:nvPicPr>
          <p:cNvPr id="4" name="Picture 3" descr="A cat sitting on a person's hand&#10;&#10;AI-generated content may be incorrect.">
            <a:extLst>
              <a:ext uri="{FF2B5EF4-FFF2-40B4-BE49-F238E27FC236}">
                <a16:creationId xmlns:a16="http://schemas.microsoft.com/office/drawing/2014/main" id="{1982A59D-E1E5-187B-DAA7-05FBFBF32D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30762" y="1476956"/>
            <a:ext cx="1921509" cy="2562012"/>
          </a:xfrm>
          <a:prstGeom prst="rect">
            <a:avLst/>
          </a:prstGeom>
        </p:spPr>
      </p:pic>
      <p:pic>
        <p:nvPicPr>
          <p:cNvPr id="6" name="Picture 5" descr="A cat touching a hand&#10;&#10;AI-generated content may be incorrect.">
            <a:extLst>
              <a:ext uri="{FF2B5EF4-FFF2-40B4-BE49-F238E27FC236}">
                <a16:creationId xmlns:a16="http://schemas.microsoft.com/office/drawing/2014/main" id="{EF48E63F-3FB5-CFC6-1F4D-35CB0F38BE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7027" y="3031066"/>
            <a:ext cx="1802973" cy="2403963"/>
          </a:xfrm>
          <a:prstGeom prst="rect">
            <a:avLst/>
          </a:prstGeom>
        </p:spPr>
      </p:pic>
      <p:sp>
        <p:nvSpPr>
          <p:cNvPr id="3" name="TextBox 2">
            <a:extLst>
              <a:ext uri="{FF2B5EF4-FFF2-40B4-BE49-F238E27FC236}">
                <a16:creationId xmlns:a16="http://schemas.microsoft.com/office/drawing/2014/main" id="{69BAB38F-2477-B86F-C7FC-71187DC7796F}"/>
              </a:ext>
            </a:extLst>
          </p:cNvPr>
          <p:cNvSpPr txBox="1"/>
          <p:nvPr/>
        </p:nvSpPr>
        <p:spPr>
          <a:xfrm>
            <a:off x="7290584" y="4038968"/>
            <a:ext cx="2748612" cy="1172116"/>
          </a:xfrm>
          <a:prstGeom prst="rect">
            <a:avLst/>
          </a:prstGeom>
          <a:noFill/>
        </p:spPr>
        <p:txBody>
          <a:bodyPr wrap="square">
            <a:spAutoFit/>
          </a:bodyPr>
          <a:lstStyle/>
          <a:p>
            <a:pPr>
              <a:lnSpc>
                <a:spcPct val="150000"/>
              </a:lnSpc>
            </a:pPr>
            <a:r>
              <a:rPr lang="en-US" sz="1200" dirty="0">
                <a:latin typeface="Georgia" panose="02040502050405020303" pitchFamily="18" charset="0"/>
              </a:rPr>
              <a:t>Figure 3</a:t>
            </a:r>
          </a:p>
          <a:p>
            <a:pPr>
              <a:lnSpc>
                <a:spcPct val="150000"/>
              </a:lnSpc>
            </a:pPr>
            <a:r>
              <a:rPr lang="en-US" sz="1200" i="1" dirty="0">
                <a:latin typeface="Georgia" panose="02040502050405020303" pitchFamily="18" charset="0"/>
              </a:rPr>
              <a:t>Image of author’s cat smelling the treat through the author’s closed hand. Created by the author.</a:t>
            </a:r>
            <a:endParaRPr lang="en-US" sz="1200" i="1" dirty="0"/>
          </a:p>
        </p:txBody>
      </p:sp>
      <p:sp>
        <p:nvSpPr>
          <p:cNvPr id="5" name="TextBox 4">
            <a:extLst>
              <a:ext uri="{FF2B5EF4-FFF2-40B4-BE49-F238E27FC236}">
                <a16:creationId xmlns:a16="http://schemas.microsoft.com/office/drawing/2014/main" id="{39E8705C-9AB8-0744-E1A6-B24936A3A252}"/>
              </a:ext>
            </a:extLst>
          </p:cNvPr>
          <p:cNvSpPr txBox="1"/>
          <p:nvPr/>
        </p:nvSpPr>
        <p:spPr>
          <a:xfrm>
            <a:off x="9778668" y="5435029"/>
            <a:ext cx="2748612" cy="1172116"/>
          </a:xfrm>
          <a:prstGeom prst="rect">
            <a:avLst/>
          </a:prstGeom>
          <a:noFill/>
        </p:spPr>
        <p:txBody>
          <a:bodyPr wrap="square">
            <a:spAutoFit/>
          </a:bodyPr>
          <a:lstStyle/>
          <a:p>
            <a:pPr>
              <a:lnSpc>
                <a:spcPct val="150000"/>
              </a:lnSpc>
            </a:pPr>
            <a:r>
              <a:rPr lang="en-US" sz="1200" dirty="0">
                <a:latin typeface="Georgia" panose="02040502050405020303" pitchFamily="18" charset="0"/>
              </a:rPr>
              <a:t>Figure 4</a:t>
            </a:r>
          </a:p>
          <a:p>
            <a:pPr>
              <a:lnSpc>
                <a:spcPct val="150000"/>
              </a:lnSpc>
            </a:pPr>
            <a:r>
              <a:rPr lang="en-US" sz="1200" i="1" dirty="0">
                <a:latin typeface="Georgia" panose="02040502050405020303" pitchFamily="18" charset="0"/>
              </a:rPr>
              <a:t>Image of author’s cat placing his paw on the author’s closed hand. Created by the author.</a:t>
            </a:r>
            <a:endParaRPr lang="en-US" sz="1200" i="1" dirty="0"/>
          </a:p>
        </p:txBody>
      </p:sp>
    </p:spTree>
    <p:extLst>
      <p:ext uri="{BB962C8B-B14F-4D97-AF65-F5344CB8AC3E}">
        <p14:creationId xmlns:p14="http://schemas.microsoft.com/office/powerpoint/2010/main" val="7888770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64B564-2DEC-E1D6-67D1-DBBCAEE5CD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9008A9-B9C6-4736-A64F-464D5204E0E8}"/>
              </a:ext>
            </a:extLst>
          </p:cNvPr>
          <p:cNvSpPr>
            <a:spLocks noGrp="1"/>
          </p:cNvSpPr>
          <p:nvPr>
            <p:ph type="ctrTitle"/>
          </p:nvPr>
        </p:nvSpPr>
        <p:spPr>
          <a:xfrm>
            <a:off x="383807" y="317634"/>
            <a:ext cx="12143473" cy="786063"/>
          </a:xfrm>
        </p:spPr>
        <p:txBody>
          <a:bodyPr>
            <a:normAutofit fontScale="90000"/>
          </a:bodyPr>
          <a:lstStyle/>
          <a:p>
            <a:pPr algn="l">
              <a:lnSpc>
                <a:spcPct val="200000"/>
              </a:lnSpc>
            </a:pPr>
            <a:r>
              <a:rPr lang="en-US" sz="3200" b="1" dirty="0">
                <a:latin typeface="Georgia" panose="02040502050405020303" pitchFamily="18" charset="0"/>
              </a:rPr>
              <a:t>Step 4. Teach “Paw,” – Open Your Palm</a:t>
            </a:r>
          </a:p>
        </p:txBody>
      </p:sp>
      <p:cxnSp>
        <p:nvCxnSpPr>
          <p:cNvPr id="8" name="Straight Connector 7">
            <a:extLst>
              <a:ext uri="{FF2B5EF4-FFF2-40B4-BE49-F238E27FC236}">
                <a16:creationId xmlns:a16="http://schemas.microsoft.com/office/drawing/2014/main" id="{3E7E5B4A-7384-CAFB-1622-E93093F218EF}"/>
              </a:ext>
            </a:extLst>
          </p:cNvPr>
          <p:cNvCxnSpPr>
            <a:cxnSpLocks/>
          </p:cNvCxnSpPr>
          <p:nvPr/>
        </p:nvCxnSpPr>
        <p:spPr>
          <a:xfrm>
            <a:off x="7112391" y="1614823"/>
            <a:ext cx="0" cy="4664674"/>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8C96395D-5B33-BA8B-4214-361638EE11E1}"/>
              </a:ext>
            </a:extLst>
          </p:cNvPr>
          <p:cNvSpPr txBox="1"/>
          <p:nvPr/>
        </p:nvSpPr>
        <p:spPr>
          <a:xfrm>
            <a:off x="383807" y="1616612"/>
            <a:ext cx="6550392" cy="2742610"/>
          </a:xfrm>
          <a:prstGeom prst="rect">
            <a:avLst/>
          </a:prstGeom>
          <a:noFill/>
        </p:spPr>
        <p:txBody>
          <a:bodyPr wrap="square" rtlCol="0">
            <a:spAutoFit/>
          </a:bodyPr>
          <a:lstStyle/>
          <a:p>
            <a:pPr>
              <a:lnSpc>
                <a:spcPct val="250000"/>
              </a:lnSpc>
            </a:pPr>
            <a:r>
              <a:rPr lang="en-US" dirty="0">
                <a:latin typeface="Georgia" panose="02040502050405020303" pitchFamily="18" charset="0"/>
              </a:rPr>
              <a:t>Once your cat has become consistent with step 3, place your empty palm out in front of your cat. Wait to give them the treat (from your other hand) until they have placed their paw onto your open hand.</a:t>
            </a:r>
          </a:p>
        </p:txBody>
      </p:sp>
      <p:pic>
        <p:nvPicPr>
          <p:cNvPr id="9" name="Picture 8" descr="A hand feeding a cat&#10;&#10;AI-generated content may be incorrect.">
            <a:extLst>
              <a:ext uri="{FF2B5EF4-FFF2-40B4-BE49-F238E27FC236}">
                <a16:creationId xmlns:a16="http://schemas.microsoft.com/office/drawing/2014/main" id="{0E26F3D4-DDC8-FD42-4F9C-00F985EE55C2}"/>
              </a:ext>
            </a:extLst>
          </p:cNvPr>
          <p:cNvPicPr>
            <a:picLocks noChangeAspect="1"/>
          </p:cNvPicPr>
          <p:nvPr/>
        </p:nvPicPr>
        <p:blipFill>
          <a:blip r:embed="rId2">
            <a:extLst>
              <a:ext uri="{28A0092B-C50C-407E-A947-70E740481C1C}">
                <a14:useLocalDpi xmlns:a14="http://schemas.microsoft.com/office/drawing/2010/main" val="0"/>
              </a:ext>
            </a:extLst>
          </a:blip>
          <a:srcRect t="15052"/>
          <a:stretch>
            <a:fillRect/>
          </a:stretch>
        </p:blipFill>
        <p:spPr>
          <a:xfrm>
            <a:off x="7538706" y="2955624"/>
            <a:ext cx="1899778" cy="2151757"/>
          </a:xfrm>
          <a:prstGeom prst="rect">
            <a:avLst/>
          </a:prstGeom>
        </p:spPr>
      </p:pic>
      <p:pic>
        <p:nvPicPr>
          <p:cNvPr id="10" name="Picture 9" descr="A cat sitting on a person's hand">
            <a:extLst>
              <a:ext uri="{FF2B5EF4-FFF2-40B4-BE49-F238E27FC236}">
                <a16:creationId xmlns:a16="http://schemas.microsoft.com/office/drawing/2014/main" id="{A0E30F8C-8064-7786-8E22-0B31F5DF32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49512" y="1188183"/>
            <a:ext cx="1680613" cy="2240817"/>
          </a:xfrm>
          <a:prstGeom prst="rect">
            <a:avLst/>
          </a:prstGeom>
        </p:spPr>
      </p:pic>
      <p:sp>
        <p:nvSpPr>
          <p:cNvPr id="3" name="TextBox 2">
            <a:extLst>
              <a:ext uri="{FF2B5EF4-FFF2-40B4-BE49-F238E27FC236}">
                <a16:creationId xmlns:a16="http://schemas.microsoft.com/office/drawing/2014/main" id="{D456FBA8-3CDC-5B7C-61A3-2B3E0C438134}"/>
              </a:ext>
            </a:extLst>
          </p:cNvPr>
          <p:cNvSpPr txBox="1"/>
          <p:nvPr/>
        </p:nvSpPr>
        <p:spPr>
          <a:xfrm>
            <a:off x="7538706" y="5107381"/>
            <a:ext cx="2748612" cy="1172116"/>
          </a:xfrm>
          <a:prstGeom prst="rect">
            <a:avLst/>
          </a:prstGeom>
          <a:noFill/>
        </p:spPr>
        <p:txBody>
          <a:bodyPr wrap="square">
            <a:spAutoFit/>
          </a:bodyPr>
          <a:lstStyle/>
          <a:p>
            <a:pPr>
              <a:lnSpc>
                <a:spcPct val="150000"/>
              </a:lnSpc>
            </a:pPr>
            <a:r>
              <a:rPr lang="en-US" sz="1200" dirty="0">
                <a:latin typeface="Georgia" panose="02040502050405020303" pitchFamily="18" charset="0"/>
              </a:rPr>
              <a:t>Figure 5</a:t>
            </a:r>
          </a:p>
          <a:p>
            <a:pPr>
              <a:lnSpc>
                <a:spcPct val="150000"/>
              </a:lnSpc>
            </a:pPr>
            <a:r>
              <a:rPr lang="en-US" sz="1200" i="1" dirty="0">
                <a:latin typeface="Georgia" panose="02040502050405020303" pitchFamily="18" charset="0"/>
              </a:rPr>
              <a:t>Image of author’s cat being given a treat after performing Step 3. Created by the author.</a:t>
            </a:r>
            <a:endParaRPr lang="en-US" sz="1200" i="1" dirty="0"/>
          </a:p>
        </p:txBody>
      </p:sp>
      <p:sp>
        <p:nvSpPr>
          <p:cNvPr id="4" name="TextBox 3">
            <a:extLst>
              <a:ext uri="{FF2B5EF4-FFF2-40B4-BE49-F238E27FC236}">
                <a16:creationId xmlns:a16="http://schemas.microsoft.com/office/drawing/2014/main" id="{83320CE5-DE7E-4F84-A0FE-8E660D17EED6}"/>
              </a:ext>
            </a:extLst>
          </p:cNvPr>
          <p:cNvSpPr txBox="1"/>
          <p:nvPr/>
        </p:nvSpPr>
        <p:spPr>
          <a:xfrm>
            <a:off x="9749512" y="3429000"/>
            <a:ext cx="2525569" cy="1172116"/>
          </a:xfrm>
          <a:prstGeom prst="rect">
            <a:avLst/>
          </a:prstGeom>
          <a:noFill/>
        </p:spPr>
        <p:txBody>
          <a:bodyPr wrap="square">
            <a:spAutoFit/>
          </a:bodyPr>
          <a:lstStyle/>
          <a:p>
            <a:pPr>
              <a:lnSpc>
                <a:spcPct val="150000"/>
              </a:lnSpc>
            </a:pPr>
            <a:r>
              <a:rPr lang="en-US" sz="1200" dirty="0">
                <a:latin typeface="Georgia" panose="02040502050405020303" pitchFamily="18" charset="0"/>
              </a:rPr>
              <a:t>Figure 6</a:t>
            </a:r>
          </a:p>
          <a:p>
            <a:pPr>
              <a:lnSpc>
                <a:spcPct val="150000"/>
              </a:lnSpc>
            </a:pPr>
            <a:r>
              <a:rPr lang="en-US" sz="1200" i="1" dirty="0">
                <a:latin typeface="Georgia" panose="02040502050405020303" pitchFamily="18" charset="0"/>
              </a:rPr>
              <a:t>Image of author’s cat placing his paw on the author’s open hand. Created by the author.</a:t>
            </a:r>
            <a:endParaRPr lang="en-US" sz="1200" i="1" dirty="0"/>
          </a:p>
        </p:txBody>
      </p:sp>
    </p:spTree>
    <p:extLst>
      <p:ext uri="{BB962C8B-B14F-4D97-AF65-F5344CB8AC3E}">
        <p14:creationId xmlns:p14="http://schemas.microsoft.com/office/powerpoint/2010/main" val="559956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3E91B3-78E7-AA50-9283-E2EE2EAB8D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7F6878-3E03-3807-F486-A88D13E653E6}"/>
              </a:ext>
            </a:extLst>
          </p:cNvPr>
          <p:cNvSpPr>
            <a:spLocks noGrp="1"/>
          </p:cNvSpPr>
          <p:nvPr>
            <p:ph type="ctrTitle"/>
          </p:nvPr>
        </p:nvSpPr>
        <p:spPr>
          <a:xfrm>
            <a:off x="383807" y="317634"/>
            <a:ext cx="12143473" cy="786063"/>
          </a:xfrm>
        </p:spPr>
        <p:txBody>
          <a:bodyPr>
            <a:normAutofit fontScale="90000"/>
          </a:bodyPr>
          <a:lstStyle/>
          <a:p>
            <a:pPr algn="l">
              <a:lnSpc>
                <a:spcPct val="200000"/>
              </a:lnSpc>
            </a:pPr>
            <a:r>
              <a:rPr lang="en-US" sz="3200" b="1" dirty="0">
                <a:latin typeface="Georgia" panose="02040502050405020303" pitchFamily="18" charset="0"/>
              </a:rPr>
              <a:t>Step 5. Introduce a Verbal Cue</a:t>
            </a:r>
          </a:p>
        </p:txBody>
      </p:sp>
      <p:cxnSp>
        <p:nvCxnSpPr>
          <p:cNvPr id="8" name="Straight Connector 7">
            <a:extLst>
              <a:ext uri="{FF2B5EF4-FFF2-40B4-BE49-F238E27FC236}">
                <a16:creationId xmlns:a16="http://schemas.microsoft.com/office/drawing/2014/main" id="{80D15970-18A8-870D-E2DC-F9E6A432A61B}"/>
              </a:ext>
            </a:extLst>
          </p:cNvPr>
          <p:cNvCxnSpPr>
            <a:cxnSpLocks/>
          </p:cNvCxnSpPr>
          <p:nvPr/>
        </p:nvCxnSpPr>
        <p:spPr>
          <a:xfrm>
            <a:off x="7112391" y="1614823"/>
            <a:ext cx="0" cy="4664674"/>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6263291E-2329-9437-FDCF-82A1F40EE920}"/>
              </a:ext>
            </a:extLst>
          </p:cNvPr>
          <p:cNvSpPr txBox="1"/>
          <p:nvPr/>
        </p:nvSpPr>
        <p:spPr>
          <a:xfrm>
            <a:off x="383807" y="1616612"/>
            <a:ext cx="6550392" cy="2742610"/>
          </a:xfrm>
          <a:prstGeom prst="rect">
            <a:avLst/>
          </a:prstGeom>
          <a:noFill/>
        </p:spPr>
        <p:txBody>
          <a:bodyPr wrap="square" rtlCol="0">
            <a:spAutoFit/>
          </a:bodyPr>
          <a:lstStyle/>
          <a:p>
            <a:pPr>
              <a:lnSpc>
                <a:spcPct val="250000"/>
              </a:lnSpc>
            </a:pPr>
            <a:r>
              <a:rPr lang="en-US" dirty="0">
                <a:latin typeface="Georgia" panose="02040502050405020303" pitchFamily="18" charset="0"/>
              </a:rPr>
              <a:t>Introduce a verbal command by saying your chosen word </a:t>
            </a:r>
            <a:r>
              <a:rPr lang="en-US" b="1" dirty="0">
                <a:latin typeface="Georgia" panose="02040502050405020303" pitchFamily="18" charset="0"/>
              </a:rPr>
              <a:t>once</a:t>
            </a:r>
            <a:r>
              <a:rPr lang="en-US" dirty="0">
                <a:latin typeface="Georgia" panose="02040502050405020303" pitchFamily="18" charset="0"/>
              </a:rPr>
              <a:t> before holding out your hand. Remember to be patient. Do not nudge the cat, repeat the command, or start saying other words or phrases.</a:t>
            </a:r>
          </a:p>
        </p:txBody>
      </p:sp>
      <p:pic>
        <p:nvPicPr>
          <p:cNvPr id="6" name="Picture 5" descr="A hand feeding a cat&#10;&#10;AI-generated content may be incorrect.">
            <a:extLst>
              <a:ext uri="{FF2B5EF4-FFF2-40B4-BE49-F238E27FC236}">
                <a16:creationId xmlns:a16="http://schemas.microsoft.com/office/drawing/2014/main" id="{53B41114-8020-F18F-0BE3-6513E1D7068C}"/>
              </a:ext>
            </a:extLst>
          </p:cNvPr>
          <p:cNvPicPr>
            <a:picLocks noChangeAspect="1"/>
          </p:cNvPicPr>
          <p:nvPr/>
        </p:nvPicPr>
        <p:blipFill>
          <a:blip r:embed="rId2">
            <a:extLst>
              <a:ext uri="{28A0092B-C50C-407E-A947-70E740481C1C}">
                <a14:useLocalDpi xmlns:a14="http://schemas.microsoft.com/office/drawing/2010/main" val="0"/>
              </a:ext>
            </a:extLst>
          </a:blip>
          <a:srcRect t="4632" b="-4632"/>
          <a:stretch>
            <a:fillRect/>
          </a:stretch>
        </p:blipFill>
        <p:spPr>
          <a:xfrm>
            <a:off x="8072942" y="1103697"/>
            <a:ext cx="3028956" cy="4038608"/>
          </a:xfrm>
          <a:prstGeom prst="rect">
            <a:avLst/>
          </a:prstGeom>
        </p:spPr>
      </p:pic>
      <p:sp>
        <p:nvSpPr>
          <p:cNvPr id="3" name="TextBox 2">
            <a:extLst>
              <a:ext uri="{FF2B5EF4-FFF2-40B4-BE49-F238E27FC236}">
                <a16:creationId xmlns:a16="http://schemas.microsoft.com/office/drawing/2014/main" id="{6A36A1FA-A3BA-4AFD-34B2-7324B2FF9254}"/>
              </a:ext>
            </a:extLst>
          </p:cNvPr>
          <p:cNvSpPr txBox="1"/>
          <p:nvPr/>
        </p:nvSpPr>
        <p:spPr>
          <a:xfrm>
            <a:off x="8072942" y="4953739"/>
            <a:ext cx="2748612" cy="895117"/>
          </a:xfrm>
          <a:prstGeom prst="rect">
            <a:avLst/>
          </a:prstGeom>
          <a:noFill/>
        </p:spPr>
        <p:txBody>
          <a:bodyPr wrap="square">
            <a:spAutoFit/>
          </a:bodyPr>
          <a:lstStyle/>
          <a:p>
            <a:pPr>
              <a:lnSpc>
                <a:spcPct val="150000"/>
              </a:lnSpc>
            </a:pPr>
            <a:r>
              <a:rPr lang="en-US" sz="1200" dirty="0">
                <a:latin typeface="Georgia" panose="02040502050405020303" pitchFamily="18" charset="0"/>
              </a:rPr>
              <a:t>Figure 7</a:t>
            </a:r>
          </a:p>
          <a:p>
            <a:pPr>
              <a:lnSpc>
                <a:spcPct val="150000"/>
              </a:lnSpc>
            </a:pPr>
            <a:r>
              <a:rPr lang="en-US" sz="1200" i="1" dirty="0">
                <a:latin typeface="Georgia" panose="02040502050405020303" pitchFamily="18" charset="0"/>
              </a:rPr>
              <a:t>Image of author’s cat being given a treat. Created by the author.</a:t>
            </a:r>
            <a:endParaRPr lang="en-US" sz="1200" i="1" dirty="0"/>
          </a:p>
        </p:txBody>
      </p:sp>
    </p:spTree>
    <p:extLst>
      <p:ext uri="{BB962C8B-B14F-4D97-AF65-F5344CB8AC3E}">
        <p14:creationId xmlns:p14="http://schemas.microsoft.com/office/powerpoint/2010/main" val="1030045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8D2EF6-0A83-1C7D-12EC-EFA3B99A15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AF9E1-499B-6E85-ADB9-4FEF7AEE4263}"/>
              </a:ext>
            </a:extLst>
          </p:cNvPr>
          <p:cNvSpPr>
            <a:spLocks noGrp="1"/>
          </p:cNvSpPr>
          <p:nvPr>
            <p:ph type="ctrTitle"/>
          </p:nvPr>
        </p:nvSpPr>
        <p:spPr>
          <a:xfrm>
            <a:off x="383807" y="317634"/>
            <a:ext cx="12143473" cy="786063"/>
          </a:xfrm>
        </p:spPr>
        <p:txBody>
          <a:bodyPr>
            <a:normAutofit fontScale="90000"/>
          </a:bodyPr>
          <a:lstStyle/>
          <a:p>
            <a:pPr algn="l">
              <a:lnSpc>
                <a:spcPct val="200000"/>
              </a:lnSpc>
            </a:pPr>
            <a:r>
              <a:rPr lang="en-US" sz="3200" b="1" dirty="0">
                <a:latin typeface="Georgia" panose="02040502050405020303" pitchFamily="18" charset="0"/>
              </a:rPr>
              <a:t>Step 6. Teach “Paw” with the Alternate Side</a:t>
            </a:r>
          </a:p>
        </p:txBody>
      </p:sp>
      <p:cxnSp>
        <p:nvCxnSpPr>
          <p:cNvPr id="8" name="Straight Connector 7">
            <a:extLst>
              <a:ext uri="{FF2B5EF4-FFF2-40B4-BE49-F238E27FC236}">
                <a16:creationId xmlns:a16="http://schemas.microsoft.com/office/drawing/2014/main" id="{7845F55D-96C1-C59A-7330-A8346BA9C436}"/>
              </a:ext>
            </a:extLst>
          </p:cNvPr>
          <p:cNvCxnSpPr>
            <a:cxnSpLocks/>
          </p:cNvCxnSpPr>
          <p:nvPr/>
        </p:nvCxnSpPr>
        <p:spPr>
          <a:xfrm>
            <a:off x="7112391" y="1614823"/>
            <a:ext cx="0" cy="4664674"/>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807E2809-D96E-6A4F-2DD6-A647E7E9F959}"/>
              </a:ext>
            </a:extLst>
          </p:cNvPr>
          <p:cNvSpPr txBox="1"/>
          <p:nvPr/>
        </p:nvSpPr>
        <p:spPr>
          <a:xfrm>
            <a:off x="502921" y="1875692"/>
            <a:ext cx="6162822" cy="2742610"/>
          </a:xfrm>
          <a:prstGeom prst="rect">
            <a:avLst/>
          </a:prstGeom>
          <a:noFill/>
        </p:spPr>
        <p:txBody>
          <a:bodyPr wrap="square" rtlCol="0">
            <a:spAutoFit/>
          </a:bodyPr>
          <a:lstStyle/>
          <a:p>
            <a:pPr>
              <a:lnSpc>
                <a:spcPct val="250000"/>
              </a:lnSpc>
            </a:pPr>
            <a:r>
              <a:rPr lang="en-US" dirty="0">
                <a:latin typeface="Georgia" panose="02040502050405020303" pitchFamily="18" charset="0"/>
              </a:rPr>
              <a:t>Repeat steps 3 and 4, but this time with your other hand and the cat’s other paw. Your cat will likely start off using the same paw as before, but do not give them the treat until they use their other paw.</a:t>
            </a:r>
          </a:p>
        </p:txBody>
      </p:sp>
      <p:pic>
        <p:nvPicPr>
          <p:cNvPr id="5" name="Picture 4" descr="A cat standing on its hind legs and touching a hand">
            <a:extLst>
              <a:ext uri="{FF2B5EF4-FFF2-40B4-BE49-F238E27FC236}">
                <a16:creationId xmlns:a16="http://schemas.microsoft.com/office/drawing/2014/main" id="{06DA429A-9661-07C6-93F6-24DED1929A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7770" y="1339341"/>
            <a:ext cx="2981085" cy="3974780"/>
          </a:xfrm>
          <a:prstGeom prst="rect">
            <a:avLst/>
          </a:prstGeom>
        </p:spPr>
      </p:pic>
      <p:sp>
        <p:nvSpPr>
          <p:cNvPr id="3" name="TextBox 2">
            <a:extLst>
              <a:ext uri="{FF2B5EF4-FFF2-40B4-BE49-F238E27FC236}">
                <a16:creationId xmlns:a16="http://schemas.microsoft.com/office/drawing/2014/main" id="{E50FA662-FF3F-4149-78C5-17070559F30A}"/>
              </a:ext>
            </a:extLst>
          </p:cNvPr>
          <p:cNvSpPr txBox="1"/>
          <p:nvPr/>
        </p:nvSpPr>
        <p:spPr>
          <a:xfrm>
            <a:off x="8217770" y="5314121"/>
            <a:ext cx="2748612" cy="1172116"/>
          </a:xfrm>
          <a:prstGeom prst="rect">
            <a:avLst/>
          </a:prstGeom>
          <a:noFill/>
        </p:spPr>
        <p:txBody>
          <a:bodyPr wrap="square">
            <a:spAutoFit/>
          </a:bodyPr>
          <a:lstStyle/>
          <a:p>
            <a:pPr>
              <a:lnSpc>
                <a:spcPct val="150000"/>
              </a:lnSpc>
            </a:pPr>
            <a:r>
              <a:rPr lang="en-US" sz="1200" dirty="0">
                <a:latin typeface="Georgia" panose="02040502050405020303" pitchFamily="18" charset="0"/>
              </a:rPr>
              <a:t>Figure 8</a:t>
            </a:r>
          </a:p>
          <a:p>
            <a:pPr>
              <a:lnSpc>
                <a:spcPct val="150000"/>
              </a:lnSpc>
            </a:pPr>
            <a:r>
              <a:rPr lang="en-US" sz="1200" i="1" dirty="0">
                <a:latin typeface="Georgia" panose="02040502050405020303" pitchFamily="18" charset="0"/>
              </a:rPr>
              <a:t>Image of author’s cat placing his alternate paw on the author’s open hand. Created by the author.</a:t>
            </a:r>
            <a:endParaRPr lang="en-US" sz="1200" i="1" dirty="0"/>
          </a:p>
        </p:txBody>
      </p:sp>
    </p:spTree>
    <p:extLst>
      <p:ext uri="{BB962C8B-B14F-4D97-AF65-F5344CB8AC3E}">
        <p14:creationId xmlns:p14="http://schemas.microsoft.com/office/powerpoint/2010/main" val="4852501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D4285A-3CBD-16CB-45A6-C6FED5A152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5CBF44-9ED8-4275-F1E2-158CCD075970}"/>
              </a:ext>
            </a:extLst>
          </p:cNvPr>
          <p:cNvSpPr>
            <a:spLocks noGrp="1"/>
          </p:cNvSpPr>
          <p:nvPr>
            <p:ph type="ctrTitle"/>
          </p:nvPr>
        </p:nvSpPr>
        <p:spPr>
          <a:xfrm>
            <a:off x="383807" y="317634"/>
            <a:ext cx="12143473" cy="786063"/>
          </a:xfrm>
        </p:spPr>
        <p:txBody>
          <a:bodyPr>
            <a:normAutofit fontScale="90000"/>
          </a:bodyPr>
          <a:lstStyle/>
          <a:p>
            <a:pPr algn="l">
              <a:lnSpc>
                <a:spcPct val="200000"/>
              </a:lnSpc>
            </a:pPr>
            <a:r>
              <a:rPr lang="en-US" sz="3200" b="1" dirty="0">
                <a:latin typeface="Georgia" panose="02040502050405020303" pitchFamily="18" charset="0"/>
              </a:rPr>
              <a:t>Step 7. Starting “Double Paw”</a:t>
            </a:r>
          </a:p>
        </p:txBody>
      </p:sp>
      <p:cxnSp>
        <p:nvCxnSpPr>
          <p:cNvPr id="8" name="Straight Connector 7">
            <a:extLst>
              <a:ext uri="{FF2B5EF4-FFF2-40B4-BE49-F238E27FC236}">
                <a16:creationId xmlns:a16="http://schemas.microsoft.com/office/drawing/2014/main" id="{38DB41D0-9DD1-C311-30D3-541D40466213}"/>
              </a:ext>
            </a:extLst>
          </p:cNvPr>
          <p:cNvCxnSpPr>
            <a:cxnSpLocks/>
          </p:cNvCxnSpPr>
          <p:nvPr/>
        </p:nvCxnSpPr>
        <p:spPr>
          <a:xfrm>
            <a:off x="7112391" y="1614823"/>
            <a:ext cx="0" cy="4664674"/>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785D4283-8925-1E6A-3EB3-35DFBCB9050C}"/>
              </a:ext>
            </a:extLst>
          </p:cNvPr>
          <p:cNvSpPr txBox="1"/>
          <p:nvPr/>
        </p:nvSpPr>
        <p:spPr>
          <a:xfrm>
            <a:off x="502921" y="1875692"/>
            <a:ext cx="6162822" cy="2742610"/>
          </a:xfrm>
          <a:prstGeom prst="rect">
            <a:avLst/>
          </a:prstGeom>
          <a:noFill/>
        </p:spPr>
        <p:txBody>
          <a:bodyPr wrap="square" rtlCol="0">
            <a:spAutoFit/>
          </a:bodyPr>
          <a:lstStyle/>
          <a:p>
            <a:pPr>
              <a:lnSpc>
                <a:spcPct val="250000"/>
              </a:lnSpc>
            </a:pPr>
            <a:r>
              <a:rPr lang="en-US" dirty="0">
                <a:latin typeface="Georgia" panose="02040502050405020303" pitchFamily="18" charset="0"/>
              </a:rPr>
              <a:t>Repeat step 4, but this time using both of your hands at once. Hold out both of your empty palms in front of your cat and wait until he or she places both paws onto your hands simultaneously.</a:t>
            </a:r>
          </a:p>
        </p:txBody>
      </p:sp>
      <p:pic>
        <p:nvPicPr>
          <p:cNvPr id="7" name="Picture 6" descr="A cat standing on a table&#10;&#10;AI-generated content may be incorrect.">
            <a:extLst>
              <a:ext uri="{FF2B5EF4-FFF2-40B4-BE49-F238E27FC236}">
                <a16:creationId xmlns:a16="http://schemas.microsoft.com/office/drawing/2014/main" id="{1DB9232C-85F7-FEDF-0C42-7FE96660DC20}"/>
              </a:ext>
            </a:extLst>
          </p:cNvPr>
          <p:cNvPicPr>
            <a:picLocks noChangeAspect="1"/>
          </p:cNvPicPr>
          <p:nvPr/>
        </p:nvPicPr>
        <p:blipFill>
          <a:blip r:embed="rId2">
            <a:extLst>
              <a:ext uri="{28A0092B-C50C-407E-A947-70E740481C1C}">
                <a14:useLocalDpi xmlns:a14="http://schemas.microsoft.com/office/drawing/2010/main" val="0"/>
              </a:ext>
            </a:extLst>
          </a:blip>
          <a:srcRect t="10760"/>
          <a:stretch>
            <a:fillRect/>
          </a:stretch>
        </p:blipFill>
        <p:spPr>
          <a:xfrm>
            <a:off x="7326295" y="2429134"/>
            <a:ext cx="2112212" cy="3169920"/>
          </a:xfrm>
          <a:prstGeom prst="rect">
            <a:avLst/>
          </a:prstGeom>
        </p:spPr>
      </p:pic>
      <p:pic>
        <p:nvPicPr>
          <p:cNvPr id="11" name="Picture 10" descr="A cat standing on a person's hand">
            <a:extLst>
              <a:ext uri="{FF2B5EF4-FFF2-40B4-BE49-F238E27FC236}">
                <a16:creationId xmlns:a16="http://schemas.microsoft.com/office/drawing/2014/main" id="{0918F259-188D-C521-61BC-79F9FC9D5E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8448" y="361577"/>
            <a:ext cx="1854121" cy="3564371"/>
          </a:xfrm>
          <a:prstGeom prst="rect">
            <a:avLst/>
          </a:prstGeom>
        </p:spPr>
      </p:pic>
      <p:sp>
        <p:nvSpPr>
          <p:cNvPr id="3" name="TextBox 2">
            <a:extLst>
              <a:ext uri="{FF2B5EF4-FFF2-40B4-BE49-F238E27FC236}">
                <a16:creationId xmlns:a16="http://schemas.microsoft.com/office/drawing/2014/main" id="{69E79A24-2C75-F891-C726-C78D06EBCCEF}"/>
              </a:ext>
            </a:extLst>
          </p:cNvPr>
          <p:cNvSpPr txBox="1"/>
          <p:nvPr/>
        </p:nvSpPr>
        <p:spPr>
          <a:xfrm>
            <a:off x="7326295" y="5544705"/>
            <a:ext cx="2748612" cy="1172116"/>
          </a:xfrm>
          <a:prstGeom prst="rect">
            <a:avLst/>
          </a:prstGeom>
          <a:noFill/>
        </p:spPr>
        <p:txBody>
          <a:bodyPr wrap="square">
            <a:spAutoFit/>
          </a:bodyPr>
          <a:lstStyle/>
          <a:p>
            <a:pPr>
              <a:lnSpc>
                <a:spcPct val="150000"/>
              </a:lnSpc>
            </a:pPr>
            <a:r>
              <a:rPr lang="en-US" sz="1200" dirty="0">
                <a:latin typeface="Georgia" panose="02040502050405020303" pitchFamily="18" charset="0"/>
              </a:rPr>
              <a:t>Figure 9</a:t>
            </a:r>
          </a:p>
          <a:p>
            <a:pPr>
              <a:lnSpc>
                <a:spcPct val="150000"/>
              </a:lnSpc>
            </a:pPr>
            <a:r>
              <a:rPr lang="en-US" sz="1200" i="1" dirty="0">
                <a:latin typeface="Georgia" panose="02040502050405020303" pitchFamily="18" charset="0"/>
              </a:rPr>
              <a:t>Image of introducing both hands, simultaneously, to the cat. Created by the author.</a:t>
            </a:r>
            <a:endParaRPr lang="en-US" sz="1200" i="1" dirty="0"/>
          </a:p>
        </p:txBody>
      </p:sp>
      <p:sp>
        <p:nvSpPr>
          <p:cNvPr id="4" name="TextBox 3">
            <a:extLst>
              <a:ext uri="{FF2B5EF4-FFF2-40B4-BE49-F238E27FC236}">
                <a16:creationId xmlns:a16="http://schemas.microsoft.com/office/drawing/2014/main" id="{86B4EA2E-3DBE-8AB6-BE75-59A0DC8FB714}"/>
              </a:ext>
            </a:extLst>
          </p:cNvPr>
          <p:cNvSpPr txBox="1"/>
          <p:nvPr/>
        </p:nvSpPr>
        <p:spPr>
          <a:xfrm>
            <a:off x="9878448" y="3939200"/>
            <a:ext cx="2294062" cy="1726114"/>
          </a:xfrm>
          <a:prstGeom prst="rect">
            <a:avLst/>
          </a:prstGeom>
          <a:noFill/>
        </p:spPr>
        <p:txBody>
          <a:bodyPr wrap="square">
            <a:spAutoFit/>
          </a:bodyPr>
          <a:lstStyle/>
          <a:p>
            <a:pPr>
              <a:lnSpc>
                <a:spcPct val="150000"/>
              </a:lnSpc>
            </a:pPr>
            <a:r>
              <a:rPr lang="en-US" sz="1200" dirty="0">
                <a:latin typeface="Georgia" panose="02040502050405020303" pitchFamily="18" charset="0"/>
              </a:rPr>
              <a:t>Figure 10</a:t>
            </a:r>
          </a:p>
          <a:p>
            <a:pPr>
              <a:lnSpc>
                <a:spcPct val="150000"/>
              </a:lnSpc>
            </a:pPr>
            <a:r>
              <a:rPr lang="en-US" sz="1200" i="1" dirty="0">
                <a:latin typeface="Georgia" panose="02040502050405020303" pitchFamily="18" charset="0"/>
              </a:rPr>
              <a:t>Image of author’s cat testing the new requirement by placing one paw onto the author’s hand. Created by the author.</a:t>
            </a:r>
            <a:endParaRPr lang="en-US" sz="1200" i="1" dirty="0"/>
          </a:p>
        </p:txBody>
      </p:sp>
    </p:spTree>
    <p:extLst>
      <p:ext uri="{BB962C8B-B14F-4D97-AF65-F5344CB8AC3E}">
        <p14:creationId xmlns:p14="http://schemas.microsoft.com/office/powerpoint/2010/main" val="248072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265D2-A996-12A3-B060-69A91EAB4A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16A297-1FEC-EB02-2E95-F1AEA309BF67}"/>
              </a:ext>
            </a:extLst>
          </p:cNvPr>
          <p:cNvSpPr>
            <a:spLocks noGrp="1"/>
          </p:cNvSpPr>
          <p:nvPr>
            <p:ph type="ctrTitle"/>
          </p:nvPr>
        </p:nvSpPr>
        <p:spPr>
          <a:xfrm>
            <a:off x="383807" y="317634"/>
            <a:ext cx="12143473" cy="786063"/>
          </a:xfrm>
        </p:spPr>
        <p:txBody>
          <a:bodyPr>
            <a:normAutofit fontScale="90000"/>
          </a:bodyPr>
          <a:lstStyle/>
          <a:p>
            <a:pPr algn="l">
              <a:lnSpc>
                <a:spcPct val="200000"/>
              </a:lnSpc>
            </a:pPr>
            <a:r>
              <a:rPr lang="en-US" sz="3200" b="1" dirty="0">
                <a:latin typeface="Georgia" panose="02040502050405020303" pitchFamily="18" charset="0"/>
              </a:rPr>
              <a:t>Step 8. Introducing a Verbal Cue</a:t>
            </a:r>
          </a:p>
        </p:txBody>
      </p:sp>
      <p:cxnSp>
        <p:nvCxnSpPr>
          <p:cNvPr id="8" name="Straight Connector 7">
            <a:extLst>
              <a:ext uri="{FF2B5EF4-FFF2-40B4-BE49-F238E27FC236}">
                <a16:creationId xmlns:a16="http://schemas.microsoft.com/office/drawing/2014/main" id="{E5BDDCAD-C7C7-8F3A-15EE-C5E41281EB51}"/>
              </a:ext>
            </a:extLst>
          </p:cNvPr>
          <p:cNvCxnSpPr>
            <a:cxnSpLocks/>
          </p:cNvCxnSpPr>
          <p:nvPr/>
        </p:nvCxnSpPr>
        <p:spPr>
          <a:xfrm>
            <a:off x="7112391" y="1614823"/>
            <a:ext cx="0" cy="4664674"/>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AC61EF76-7D0D-157B-11C1-E98B9A5A9CE7}"/>
              </a:ext>
            </a:extLst>
          </p:cNvPr>
          <p:cNvSpPr txBox="1"/>
          <p:nvPr/>
        </p:nvSpPr>
        <p:spPr>
          <a:xfrm>
            <a:off x="502921" y="1875692"/>
            <a:ext cx="6162822" cy="1357616"/>
          </a:xfrm>
          <a:prstGeom prst="rect">
            <a:avLst/>
          </a:prstGeom>
          <a:noFill/>
        </p:spPr>
        <p:txBody>
          <a:bodyPr wrap="square" rtlCol="0">
            <a:spAutoFit/>
          </a:bodyPr>
          <a:lstStyle/>
          <a:p>
            <a:pPr>
              <a:lnSpc>
                <a:spcPct val="250000"/>
              </a:lnSpc>
            </a:pPr>
            <a:r>
              <a:rPr lang="en-US" dirty="0">
                <a:latin typeface="Georgia" panose="02040502050405020303" pitchFamily="18" charset="0"/>
              </a:rPr>
              <a:t>You can use the same command as before or a new word, such as “both” or “two.”</a:t>
            </a:r>
          </a:p>
        </p:txBody>
      </p:sp>
      <p:pic>
        <p:nvPicPr>
          <p:cNvPr id="5" name="Picture 4" descr="A cat standing on a hand">
            <a:extLst>
              <a:ext uri="{FF2B5EF4-FFF2-40B4-BE49-F238E27FC236}">
                <a16:creationId xmlns:a16="http://schemas.microsoft.com/office/drawing/2014/main" id="{80DD1532-C201-B0E6-AFF9-C42F5278F4FD}"/>
              </a:ext>
            </a:extLst>
          </p:cNvPr>
          <p:cNvPicPr>
            <a:picLocks noChangeAspect="1"/>
          </p:cNvPicPr>
          <p:nvPr/>
        </p:nvPicPr>
        <p:blipFill>
          <a:blip r:embed="rId2">
            <a:extLst>
              <a:ext uri="{28A0092B-C50C-407E-A947-70E740481C1C}">
                <a14:useLocalDpi xmlns:a14="http://schemas.microsoft.com/office/drawing/2010/main" val="0"/>
              </a:ext>
            </a:extLst>
          </a:blip>
          <a:srcRect b="8435"/>
          <a:stretch>
            <a:fillRect/>
          </a:stretch>
        </p:blipFill>
        <p:spPr>
          <a:xfrm>
            <a:off x="8368073" y="1216735"/>
            <a:ext cx="2603765" cy="4033146"/>
          </a:xfrm>
          <a:prstGeom prst="rect">
            <a:avLst/>
          </a:prstGeom>
        </p:spPr>
      </p:pic>
      <p:sp>
        <p:nvSpPr>
          <p:cNvPr id="3" name="TextBox 2">
            <a:extLst>
              <a:ext uri="{FF2B5EF4-FFF2-40B4-BE49-F238E27FC236}">
                <a16:creationId xmlns:a16="http://schemas.microsoft.com/office/drawing/2014/main" id="{556CBB53-AFF4-C40A-86A0-9BFD4F37EE5D}"/>
              </a:ext>
            </a:extLst>
          </p:cNvPr>
          <p:cNvSpPr txBox="1"/>
          <p:nvPr/>
        </p:nvSpPr>
        <p:spPr>
          <a:xfrm>
            <a:off x="8368073" y="5249881"/>
            <a:ext cx="2748612" cy="1172116"/>
          </a:xfrm>
          <a:prstGeom prst="rect">
            <a:avLst/>
          </a:prstGeom>
          <a:noFill/>
        </p:spPr>
        <p:txBody>
          <a:bodyPr wrap="square">
            <a:spAutoFit/>
          </a:bodyPr>
          <a:lstStyle/>
          <a:p>
            <a:pPr>
              <a:lnSpc>
                <a:spcPct val="150000"/>
              </a:lnSpc>
            </a:pPr>
            <a:r>
              <a:rPr lang="en-US" sz="1200" dirty="0">
                <a:latin typeface="Georgia" panose="02040502050405020303" pitchFamily="18" charset="0"/>
              </a:rPr>
              <a:t>Figure 11</a:t>
            </a:r>
          </a:p>
          <a:p>
            <a:pPr>
              <a:lnSpc>
                <a:spcPct val="150000"/>
              </a:lnSpc>
            </a:pPr>
            <a:r>
              <a:rPr lang="en-US" sz="1200" i="1" dirty="0">
                <a:latin typeface="Georgia" panose="02040502050405020303" pitchFamily="18" charset="0"/>
              </a:rPr>
              <a:t>Image of author’s cat placing both paws onto the author’s hands. Created by the author.</a:t>
            </a:r>
            <a:endParaRPr lang="en-US" sz="1200" i="1" dirty="0"/>
          </a:p>
        </p:txBody>
      </p:sp>
    </p:spTree>
    <p:extLst>
      <p:ext uri="{BB962C8B-B14F-4D97-AF65-F5344CB8AC3E}">
        <p14:creationId xmlns:p14="http://schemas.microsoft.com/office/powerpoint/2010/main" val="31155757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1D8A8D365FC474089C0E96D79F5D457" ma:contentTypeVersion="9" ma:contentTypeDescription="Create a new document." ma:contentTypeScope="" ma:versionID="6887ab5aaf749d12cb896c6345f7c7a5">
  <xsd:schema xmlns:xsd="http://www.w3.org/2001/XMLSchema" xmlns:xs="http://www.w3.org/2001/XMLSchema" xmlns:p="http://schemas.microsoft.com/office/2006/metadata/properties" xmlns:ns3="6e096260-99b1-42fe-a095-327449d685f8" xmlns:ns4="e9297845-d8bb-413d-92b2-ec4f7480561b" targetNamespace="http://schemas.microsoft.com/office/2006/metadata/properties" ma:root="true" ma:fieldsID="9dd2d0b89ee44172881d1787f327e655" ns3:_="" ns4:_="">
    <xsd:import namespace="6e096260-99b1-42fe-a095-327449d685f8"/>
    <xsd:import namespace="e9297845-d8bb-413d-92b2-ec4f7480561b"/>
    <xsd:element name="properties">
      <xsd:complexType>
        <xsd:sequence>
          <xsd:element name="documentManagement">
            <xsd:complexType>
              <xsd:all>
                <xsd:element ref="ns3:MediaServiceDateTaken" minOccurs="0"/>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e096260-99b1-42fe-a095-327449d685f8"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_activity" ma:index="9" nillable="true" ma:displayName="_activity" ma:hidden="true" ma:internalName="_activity">
      <xsd:simpleType>
        <xsd:restriction base="dms:Note"/>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SearchProperties" ma:index="15" nillable="true" ma:displayName="MediaServiceSearchProperties" ma:hidden="true" ma:internalName="MediaServiceSearchProperties" ma:readOnly="true">
      <xsd:simpleType>
        <xsd:restriction base="dms:Note"/>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9297845-d8bb-413d-92b2-ec4f7480561b"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6e096260-99b1-42fe-a095-327449d685f8" xsi:nil="true"/>
  </documentManagement>
</p:properties>
</file>

<file path=customXml/itemProps1.xml><?xml version="1.0" encoding="utf-8"?>
<ds:datastoreItem xmlns:ds="http://schemas.openxmlformats.org/officeDocument/2006/customXml" ds:itemID="{3E2887AD-28F0-41EE-8C0F-214F433878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e096260-99b1-42fe-a095-327449d685f8"/>
    <ds:schemaRef ds:uri="e9297845-d8bb-413d-92b2-ec4f7480561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691E7C4-61AB-4F40-97D1-F80C3AA6A76D}">
  <ds:schemaRefs>
    <ds:schemaRef ds:uri="http://schemas.microsoft.com/sharepoint/v3/contenttype/forms"/>
  </ds:schemaRefs>
</ds:datastoreItem>
</file>

<file path=customXml/itemProps3.xml><?xml version="1.0" encoding="utf-8"?>
<ds:datastoreItem xmlns:ds="http://schemas.openxmlformats.org/officeDocument/2006/customXml" ds:itemID="{0148377B-0064-48D6-B77F-EFBD8058228D}">
  <ds:schemaRefs>
    <ds:schemaRef ds:uri="http://purl.org/dc/elements/1.1/"/>
    <ds:schemaRef ds:uri="http://schemas.microsoft.com/office/2006/documentManagement/types"/>
    <ds:schemaRef ds:uri="http://schemas.microsoft.com/office/infopath/2007/PartnerControls"/>
    <ds:schemaRef ds:uri="http://schemas.microsoft.com/office/2006/metadata/properties"/>
    <ds:schemaRef ds:uri="http://schemas.openxmlformats.org/package/2006/metadata/core-properties"/>
    <ds:schemaRef ds:uri="http://purl.org/dc/dcmitype/"/>
    <ds:schemaRef ds:uri="e9297845-d8bb-413d-92b2-ec4f7480561b"/>
    <ds:schemaRef ds:uri="6e096260-99b1-42fe-a095-327449d685f8"/>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2087</TotalTime>
  <Words>715</Words>
  <Application>Microsoft Office PowerPoint</Application>
  <PresentationFormat>Widescreen</PresentationFormat>
  <Paragraphs>43</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Aptos</vt:lpstr>
      <vt:lpstr>Aptos Display</vt:lpstr>
      <vt:lpstr>Arial</vt:lpstr>
      <vt:lpstr>Georgia</vt:lpstr>
      <vt:lpstr>Office Theme</vt:lpstr>
      <vt:lpstr>How to Train a Cat to Do “Double Paw”</vt:lpstr>
      <vt:lpstr>Step 1. Obtain Desirable Treats</vt:lpstr>
      <vt:lpstr>Step 2. Find a Space with Minimal Distractions</vt:lpstr>
      <vt:lpstr>Step 3. Teach “Paw” – Hold Out Your Fist with a Treat in it</vt:lpstr>
      <vt:lpstr>Step 4. Teach “Paw,” – Open Your Palm</vt:lpstr>
      <vt:lpstr>Step 5. Introduce a Verbal Cue</vt:lpstr>
      <vt:lpstr>Step 6. Teach “Paw” with the Alternate Side</vt:lpstr>
      <vt:lpstr>Step 7. Starting “Double Paw”</vt:lpstr>
      <vt:lpstr>Step 8. Introducing a Verbal Cue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Starlan Davis</dc:creator>
  <cp:lastModifiedBy>Starlan Davis</cp:lastModifiedBy>
  <cp:revision>3</cp:revision>
  <dcterms:created xsi:type="dcterms:W3CDTF">2025-06-28T01:48:08Z</dcterms:created>
  <dcterms:modified xsi:type="dcterms:W3CDTF">2025-07-07T01:13:59Z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0x01010001D8A8D365FC474089C0E96D79F5D457</vt:lpwstr>
  </property>
</Properties>
</file>

<file path=docProps/thumbnail.jpeg>
</file>